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4"/>
    <p:sldMasterId id="2147483708" r:id="rId5"/>
    <p:sldMasterId id="2147483679" r:id="rId6"/>
    <p:sldMasterId id="2147483672" r:id="rId7"/>
    <p:sldMasterId id="2147483717" r:id="rId8"/>
    <p:sldMasterId id="2147483683" r:id="rId9"/>
    <p:sldMasterId id="2147483694" r:id="rId10"/>
    <p:sldMasterId id="2147483701" r:id="rId11"/>
    <p:sldMasterId id="2147483721" r:id="rId12"/>
  </p:sldMasterIdLst>
  <p:notesMasterIdLst>
    <p:notesMasterId r:id="rId66"/>
  </p:notesMasterIdLst>
  <p:handoutMasterIdLst>
    <p:handoutMasterId r:id="rId67"/>
  </p:handoutMasterIdLst>
  <p:sldIdLst>
    <p:sldId id="295" r:id="rId13"/>
    <p:sldId id="257" r:id="rId14"/>
    <p:sldId id="298" r:id="rId15"/>
    <p:sldId id="299" r:id="rId16"/>
    <p:sldId id="334" r:id="rId17"/>
    <p:sldId id="336" r:id="rId18"/>
    <p:sldId id="320" r:id="rId19"/>
    <p:sldId id="311" r:id="rId20"/>
    <p:sldId id="315" r:id="rId21"/>
    <p:sldId id="321" r:id="rId22"/>
    <p:sldId id="322" r:id="rId23"/>
    <p:sldId id="353" r:id="rId24"/>
    <p:sldId id="335" r:id="rId25"/>
    <p:sldId id="337" r:id="rId26"/>
    <p:sldId id="313" r:id="rId27"/>
    <p:sldId id="318" r:id="rId28"/>
    <p:sldId id="338" r:id="rId29"/>
    <p:sldId id="339" r:id="rId30"/>
    <p:sldId id="326" r:id="rId31"/>
    <p:sldId id="325" r:id="rId32"/>
    <p:sldId id="324" r:id="rId33"/>
    <p:sldId id="354" r:id="rId34"/>
    <p:sldId id="340" r:id="rId35"/>
    <p:sldId id="341" r:id="rId36"/>
    <p:sldId id="312" r:id="rId37"/>
    <p:sldId id="319" r:id="rId38"/>
    <p:sldId id="330" r:id="rId39"/>
    <p:sldId id="331" r:id="rId40"/>
    <p:sldId id="329" r:id="rId41"/>
    <p:sldId id="332" r:id="rId42"/>
    <p:sldId id="333" r:id="rId43"/>
    <p:sldId id="302" r:id="rId44"/>
    <p:sldId id="316" r:id="rId45"/>
    <p:sldId id="317" r:id="rId46"/>
    <p:sldId id="303" r:id="rId47"/>
    <p:sldId id="296" r:id="rId48"/>
    <p:sldId id="297" r:id="rId49"/>
    <p:sldId id="343" r:id="rId50"/>
    <p:sldId id="344" r:id="rId51"/>
    <p:sldId id="345" r:id="rId52"/>
    <p:sldId id="346" r:id="rId53"/>
    <p:sldId id="347" r:id="rId54"/>
    <p:sldId id="304" r:id="rId55"/>
    <p:sldId id="348" r:id="rId56"/>
    <p:sldId id="350" r:id="rId57"/>
    <p:sldId id="351" r:id="rId58"/>
    <p:sldId id="305" r:id="rId59"/>
    <p:sldId id="306" r:id="rId60"/>
    <p:sldId id="307" r:id="rId61"/>
    <p:sldId id="308" r:id="rId62"/>
    <p:sldId id="309" r:id="rId63"/>
    <p:sldId id="310" r:id="rId64"/>
    <p:sldId id="352" r:id="rId65"/>
  </p:sldIdLst>
  <p:sldSz cx="9144000" cy="5143500" type="screen16x9"/>
  <p:notesSz cx="6858000" cy="9144000"/>
  <p:embeddedFontLst>
    <p:embeddedFont>
      <p:font typeface="Calibri" panose="020F0502020204030204" pitchFamily="34" charset="0"/>
      <p:regular r:id="rId68"/>
      <p:bold r:id="rId69"/>
      <p:italic r:id="rId70"/>
      <p:boldItalic r:id="rId71"/>
    </p:embeddedFont>
    <p:embeddedFont>
      <p:font typeface="Franklin Gothic Book" panose="020B0503020102020204" pitchFamily="34" charset="0"/>
      <p:regular r:id="rId72"/>
      <p:italic r:id="rId73"/>
    </p:embeddedFont>
    <p:embeddedFont>
      <p:font typeface="Franklin Gothic Medium" panose="020B0603020102020204" pitchFamily="34" charset="0"/>
      <p:regular r:id="rId74"/>
      <p:italic r:id="rId75"/>
    </p:embeddedFont>
    <p:embeddedFont>
      <p:font typeface="Segoe UI" panose="020B0502040204020203" pitchFamily="34" charset="0"/>
      <p:regular r:id="rId76"/>
      <p:bold r:id="rId77"/>
      <p:italic r:id="rId78"/>
      <p:boldItalic r:id="rId79"/>
    </p:embeddedFont>
    <p:embeddedFont>
      <p:font typeface="Segoe UI Light" panose="020B0502040204020203" pitchFamily="34" charset="0"/>
      <p:regular r:id="rId80"/>
      <p:italic r:id="rId81"/>
    </p:embeddedFont>
    <p:embeddedFont>
      <p:font typeface="Segoe UI Semibold" panose="020B0702040204020203" pitchFamily="34" charset="0"/>
      <p:bold r:id="rId82"/>
      <p:boldItalic r:id="rId83"/>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1766C3-0785-6B35-80F5-BC770101D881}" name="Alexie Rosa" initials="AR" userId="S::alexie.rosa.med@ssss.gouv.qc.ca::e475be4d-bd5c-447d-8b5e-f38d2b3bb5ff" providerId="AD"/>
  <p188:author id="{412A24CE-8B58-BC60-2BD3-8C50D873DEC6}" name="Julie Laflamme (CIUSSSE-CHUS)" initials="J(" userId="S::julie.laflamme.ciussse-chus@ssss.gouv.qc.ca::443d930f-2fb3-4d47-b873-f5b15758782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798BD"/>
    <a:srgbClr val="FFFFFF"/>
    <a:srgbClr val="E7E6E6"/>
    <a:srgbClr val="DDED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32B5A7-9CBB-56FD-1CE2-7F6382E044CE}" v="4" dt="2026-09-29T19:25:08.111"/>
    <p1510:client id="{73F8E973-B1AA-3AF7-962B-FC099A5C9A5C}" v="5" dt="2026-09-29T20:47:08.943"/>
    <p1510:client id="{59087436-4E53-E720-E9A7-273E32C06823}" v="63" dt="2026-09-29T16:35:15.360"/>
    <p1510:client id="{5220E972-B3A2-96E2-B7DF-643DA4660514}" v="177" dt="2026-09-29T18:40:20.112"/>
    <p1510:client id="{CA19E26C-C867-A30A-6C16-8F39B6191A16}" v="1" dt="2026-09-29T13:35:03.89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77"/>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font" Target="fonts/font1.fntdata"/><Relationship Id="rId84" Type="http://schemas.openxmlformats.org/officeDocument/2006/relationships/presProps" Target="presProps.xml"/><Relationship Id="rId89" Type="http://schemas.microsoft.com/office/2018/10/relationships/authors" Target="authors.xml"/><Relationship Id="rId16" Type="http://schemas.openxmlformats.org/officeDocument/2006/relationships/slide" Target="slides/slide4.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handoutMaster" Target="handoutMasters/handoutMaster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font" Target="fonts/font9.fntdata"/><Relationship Id="rId7" Type="http://schemas.openxmlformats.org/officeDocument/2006/relationships/slideMaster" Target="slideMasters/slideMaster4.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notesMaster" Target="notesMasters/notesMaster1.xml"/><Relationship Id="rId87" Type="http://schemas.openxmlformats.org/officeDocument/2006/relationships/tableStyles" Target="tableStyles.xml"/><Relationship Id="rId61" Type="http://schemas.openxmlformats.org/officeDocument/2006/relationships/slide" Target="slides/slide49.xml"/><Relationship Id="rId82" Type="http://schemas.openxmlformats.org/officeDocument/2006/relationships/font" Target="fonts/font15.fntdata"/><Relationship Id="rId1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latin typeface="Segoe UI Semibold" panose="020B0702040204020203" pitchFamily="34" charset="0"/>
              <a:cs typeface="Segoe UI Semibold" panose="020B0702040204020203" pitchFamily="34" charset="0"/>
            </a:endParaRP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73A0879-7916-45FF-8FE5-3F7293563BCD}" type="datetimeFigureOut">
              <a:rPr lang="fr-CA" smtClean="0">
                <a:latin typeface="Segoe UI" panose="020B0502040204020203" pitchFamily="34" charset="0"/>
                <a:cs typeface="Segoe UI" panose="020B0502040204020203" pitchFamily="34" charset="0"/>
              </a:rPr>
              <a:t>2026/09/30</a:t>
            </a:fld>
            <a:endParaRPr lang="fr-CA">
              <a:latin typeface="Segoe UI" panose="020B0502040204020203" pitchFamily="34" charset="0"/>
              <a:cs typeface="Segoe UI" panose="020B0502040204020203" pitchFamily="34" charset="0"/>
            </a:endParaRP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latin typeface="Segoe UI Semibold" panose="020B0702040204020203" pitchFamily="34" charset="0"/>
              <a:cs typeface="Segoe UI Semibold" panose="020B0702040204020203" pitchFamily="34" charset="0"/>
            </a:endParaRP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9B1930-BE7E-4B0B-B902-746FDD8AD182}" type="slidenum">
              <a:rPr lang="fr-CA" smtClean="0">
                <a:latin typeface="Segoe UI" panose="020B0502040204020203" pitchFamily="34" charset="0"/>
                <a:cs typeface="Segoe UI" panose="020B0502040204020203" pitchFamily="34" charset="0"/>
              </a:rPr>
              <a:t>‹N°›</a:t>
            </a:fld>
            <a:endParaRPr lang="fr-CA">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12786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EEE66-C8B9-4D0E-A422-666A56C55835}" type="datetimeFigureOut">
              <a:rPr lang="fr-CA" smtClean="0"/>
              <a:t>2026/09/30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A134E-8311-414B-A8C4-2E295DACBF60}" type="slidenum">
              <a:rPr lang="fr-CA" smtClean="0"/>
              <a:t>‹N°›</a:t>
            </a:fld>
            <a:endParaRPr lang="fr-CA"/>
          </a:p>
        </p:txBody>
      </p:sp>
    </p:spTree>
    <p:extLst>
      <p:ext uri="{BB962C8B-B14F-4D97-AF65-F5344CB8AC3E}">
        <p14:creationId xmlns:p14="http://schemas.microsoft.com/office/powerpoint/2010/main" val="58896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roduits-sante.canada.ca/dpd-bdpp/dispatch-repartitio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err="1"/>
              <a:t>Voici</a:t>
            </a:r>
            <a:r>
              <a:rPr lang="en-US"/>
              <a:t> le </a:t>
            </a:r>
            <a:r>
              <a:rPr lang="en-US" err="1"/>
              <a:t>parcours</a:t>
            </a:r>
            <a:r>
              <a:rPr lang="en-US"/>
              <a:t> de formation à </a:t>
            </a:r>
            <a:r>
              <a:rPr lang="en-US" err="1"/>
              <a:t>compléter</a:t>
            </a:r>
            <a:r>
              <a:rPr lang="en-US"/>
              <a:t> pour la vaccination </a:t>
            </a:r>
            <a:r>
              <a:rPr lang="en-US" err="1"/>
              <a:t>saisonnière</a:t>
            </a:r>
            <a:r>
              <a:rPr lang="en-US"/>
              <a:t> 2026-2027.</a:t>
            </a:r>
            <a:endParaRPr lang="fr-FR"/>
          </a:p>
          <a:p>
            <a:r>
              <a:rPr lang="en-US"/>
              <a:t>Cette </a:t>
            </a:r>
            <a:r>
              <a:rPr lang="en-US" err="1"/>
              <a:t>année</a:t>
            </a:r>
            <a:r>
              <a:rPr lang="en-US"/>
              <a:t>, les formations </a:t>
            </a:r>
            <a:r>
              <a:rPr lang="en-US" err="1"/>
              <a:t>sont</a:t>
            </a:r>
            <a:r>
              <a:rPr lang="en-US"/>
              <a:t> </a:t>
            </a:r>
            <a:r>
              <a:rPr lang="en-US" err="1"/>
              <a:t>regroupées</a:t>
            </a:r>
            <a:r>
              <a:rPr lang="en-US"/>
              <a:t> dans </a:t>
            </a:r>
            <a:r>
              <a:rPr lang="en-US" err="1"/>
              <a:t>l’</a:t>
            </a:r>
            <a:r>
              <a:rPr lang="en-US" b="1" err="1"/>
              <a:t>ENA</a:t>
            </a:r>
            <a:r>
              <a:rPr lang="en-US" b="1"/>
              <a:t>, sous le </a:t>
            </a:r>
            <a:r>
              <a:rPr lang="en-US" b="1" err="1"/>
              <a:t>numéro</a:t>
            </a:r>
            <a:r>
              <a:rPr lang="en-US" b="1"/>
              <a:t> 16397</a:t>
            </a:r>
            <a:r>
              <a:rPr lang="en-US"/>
              <a:t>.</a:t>
            </a:r>
            <a:endParaRPr lang="fr-FR"/>
          </a:p>
          <a:p>
            <a:r>
              <a:rPr lang="en-US"/>
              <a:t>Le </a:t>
            </a:r>
            <a:r>
              <a:rPr lang="en-US" err="1"/>
              <a:t>parcours</a:t>
            </a:r>
            <a:r>
              <a:rPr lang="en-US"/>
              <a:t> </a:t>
            </a:r>
            <a:r>
              <a:rPr lang="en-US" err="1"/>
              <a:t>comprend</a:t>
            </a:r>
            <a:r>
              <a:rPr lang="en-US"/>
              <a:t> trois formations </a:t>
            </a:r>
            <a:r>
              <a:rPr lang="en-US" err="1"/>
              <a:t>distinctes</a:t>
            </a:r>
            <a:r>
              <a:rPr lang="en-US"/>
              <a:t> :</a:t>
            </a:r>
            <a:endParaRPr lang="fr-FR"/>
          </a:p>
          <a:p>
            <a:pPr marL="285750" indent="-285750">
              <a:buFont typeface="Arial"/>
              <a:buChar char="•"/>
            </a:pPr>
            <a:r>
              <a:rPr lang="en-US"/>
              <a:t>le </a:t>
            </a:r>
            <a:r>
              <a:rPr lang="en-US" b="1" err="1"/>
              <a:t>Programme</a:t>
            </a:r>
            <a:r>
              <a:rPr lang="en-US" b="1"/>
              <a:t> </a:t>
            </a:r>
            <a:r>
              <a:rPr lang="en-US" b="1" err="1"/>
              <a:t>d’immunisation</a:t>
            </a:r>
            <a:r>
              <a:rPr lang="en-US" b="1"/>
              <a:t> </a:t>
            </a:r>
            <a:r>
              <a:rPr lang="en-US" b="1" err="1"/>
              <a:t>contre</a:t>
            </a:r>
            <a:r>
              <a:rPr lang="en-US" b="1"/>
              <a:t> </a:t>
            </a:r>
            <a:r>
              <a:rPr lang="en-US" b="1" err="1"/>
              <a:t>l’influenza</a:t>
            </a:r>
            <a:r>
              <a:rPr lang="en-US"/>
              <a:t>; - </a:t>
            </a:r>
            <a:r>
              <a:rPr lang="en-US" err="1"/>
              <a:t>d'une</a:t>
            </a:r>
            <a:r>
              <a:rPr lang="en-US"/>
              <a:t> durée de 1heure</a:t>
            </a:r>
            <a:endParaRPr lang="fr-FR"/>
          </a:p>
          <a:p>
            <a:pPr marL="285750" indent="-285750">
              <a:buFont typeface="Arial"/>
              <a:buChar char="•"/>
            </a:pPr>
            <a:r>
              <a:rPr lang="en-US"/>
              <a:t>le </a:t>
            </a:r>
            <a:r>
              <a:rPr lang="en-US" b="1" err="1"/>
              <a:t>Programme</a:t>
            </a:r>
            <a:r>
              <a:rPr lang="en-US" b="1"/>
              <a:t> </a:t>
            </a:r>
            <a:r>
              <a:rPr lang="en-US" b="1" err="1"/>
              <a:t>d’immunisation</a:t>
            </a:r>
            <a:r>
              <a:rPr lang="en-US" b="1"/>
              <a:t> </a:t>
            </a:r>
            <a:r>
              <a:rPr lang="en-US" b="1" err="1"/>
              <a:t>contre</a:t>
            </a:r>
            <a:r>
              <a:rPr lang="en-US" b="1"/>
              <a:t> la COVID-19</a:t>
            </a:r>
            <a:r>
              <a:rPr lang="en-US"/>
              <a:t>; </a:t>
            </a:r>
            <a:r>
              <a:rPr lang="en-US" err="1"/>
              <a:t>d'une</a:t>
            </a:r>
            <a:r>
              <a:rPr lang="en-US"/>
              <a:t> durée de 30 </a:t>
            </a:r>
            <a:r>
              <a:rPr lang="en-US" err="1"/>
              <a:t>mintues</a:t>
            </a:r>
            <a:endParaRPr lang="fr-FR" err="1"/>
          </a:p>
          <a:p>
            <a:pPr marL="285750" indent="-285750">
              <a:buFont typeface="Arial"/>
              <a:buChar char="•"/>
            </a:pPr>
            <a:r>
              <a:rPr lang="en-US"/>
              <a:t>et le </a:t>
            </a:r>
            <a:r>
              <a:rPr lang="en-US" b="1" err="1"/>
              <a:t>Programme</a:t>
            </a:r>
            <a:r>
              <a:rPr lang="en-US" b="1"/>
              <a:t> </a:t>
            </a:r>
            <a:r>
              <a:rPr lang="en-US" b="1" err="1"/>
              <a:t>d’immunisation</a:t>
            </a:r>
            <a:r>
              <a:rPr lang="en-US" b="1"/>
              <a:t> </a:t>
            </a:r>
            <a:r>
              <a:rPr lang="en-US" b="1" err="1"/>
              <a:t>contre</a:t>
            </a:r>
            <a:r>
              <a:rPr lang="en-US" b="1"/>
              <a:t> le VRS</a:t>
            </a:r>
            <a:r>
              <a:rPr lang="en-US"/>
              <a:t>, qui </a:t>
            </a:r>
            <a:r>
              <a:rPr lang="en-US" err="1"/>
              <a:t>prend</a:t>
            </a:r>
            <a:r>
              <a:rPr lang="en-US"/>
              <a:t> environ 30 minutes </a:t>
            </a:r>
            <a:r>
              <a:rPr lang="en-US" err="1"/>
              <a:t>elle</a:t>
            </a:r>
            <a:r>
              <a:rPr lang="en-US"/>
              <a:t> </a:t>
            </a:r>
            <a:r>
              <a:rPr lang="en-US" err="1"/>
              <a:t>aussi</a:t>
            </a:r>
            <a:r>
              <a:rPr lang="en-US"/>
              <a:t>.</a:t>
            </a:r>
            <a:endParaRPr lang="fr-FR"/>
          </a:p>
          <a:p>
            <a:r>
              <a:rPr lang="en-US"/>
              <a:t>Je vous invite à </a:t>
            </a:r>
            <a:r>
              <a:rPr lang="en-US" err="1"/>
              <a:t>compléter</a:t>
            </a:r>
            <a:r>
              <a:rPr lang="en-US"/>
              <a:t> les trois </a:t>
            </a:r>
            <a:r>
              <a:rPr lang="en-US" err="1"/>
              <a:t>formationsou</a:t>
            </a:r>
            <a:r>
              <a:rPr lang="en-US"/>
              <a:t> </a:t>
            </a:r>
            <a:r>
              <a:rPr lang="en-US" err="1"/>
              <a:t>celles</a:t>
            </a:r>
            <a:r>
              <a:rPr lang="en-US"/>
              <a:t> qui </a:t>
            </a:r>
            <a:r>
              <a:rPr lang="en-US" err="1"/>
              <a:t>sont</a:t>
            </a:r>
            <a:r>
              <a:rPr lang="en-US"/>
              <a:t> propre à </a:t>
            </a:r>
            <a:r>
              <a:rPr lang="en-US" err="1"/>
              <a:t>votre</a:t>
            </a:r>
            <a:r>
              <a:rPr lang="en-US"/>
              <a:t> pratique pour la saison 2026-2027.</a:t>
            </a:r>
            <a:endParaRPr lang="fr-FR">
              <a:cs typeface="Segoe UI"/>
            </a:endParaRPr>
          </a:p>
          <a:p>
            <a:r>
              <a:rPr lang="en-US"/>
              <a:t>Dans le </a:t>
            </a:r>
            <a:r>
              <a:rPr lang="en-US" err="1"/>
              <a:t>parcours</a:t>
            </a:r>
            <a:r>
              <a:rPr lang="en-US"/>
              <a:t> de formation ENA : Vous </a:t>
            </a:r>
            <a:r>
              <a:rPr lang="en-US" err="1"/>
              <a:t>trouverez</a:t>
            </a:r>
            <a:r>
              <a:rPr lang="en-US"/>
              <a:t> les liens vers </a:t>
            </a:r>
            <a:r>
              <a:rPr lang="en-US" err="1"/>
              <a:t>chacune</a:t>
            </a:r>
            <a:r>
              <a:rPr lang="en-US"/>
              <a:t> des formations </a:t>
            </a:r>
            <a:r>
              <a:rPr lang="en-US" err="1"/>
              <a:t>ainsi</a:t>
            </a:r>
            <a:r>
              <a:rPr lang="en-US"/>
              <a:t> </a:t>
            </a:r>
            <a:r>
              <a:rPr lang="en-US" err="1"/>
              <a:t>que</a:t>
            </a:r>
            <a:r>
              <a:rPr lang="en-US"/>
              <a:t> les documents </a:t>
            </a:r>
            <a:r>
              <a:rPr lang="en-US" err="1"/>
              <a:t>associés</a:t>
            </a:r>
            <a:r>
              <a:rPr lang="en-US"/>
              <a:t>.</a:t>
            </a:r>
            <a:endParaRPr lang="en-US">
              <a:latin typeface="Segoe UI"/>
              <a:ea typeface="Calibri"/>
              <a:cs typeface="Segoe U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3</a:t>
            </a:fld>
            <a:endParaRPr lang="fr-CA"/>
          </a:p>
        </p:txBody>
      </p:sp>
    </p:spTree>
    <p:extLst>
      <p:ext uri="{BB962C8B-B14F-4D97-AF65-F5344CB8AC3E}">
        <p14:creationId xmlns:p14="http://schemas.microsoft.com/office/powerpoint/2010/main" val="1625039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Pas de </a:t>
            </a:r>
            <a:r>
              <a:rPr lang="en-US" err="1">
                <a:latin typeface="Calibri"/>
                <a:ea typeface="Calibri"/>
                <a:cs typeface="Calibri"/>
              </a:rPr>
              <a:t>vaccin</a:t>
            </a:r>
            <a:r>
              <a:rPr lang="en-US">
                <a:latin typeface="Calibri"/>
                <a:ea typeface="Calibri"/>
                <a:cs typeface="Calibri"/>
              </a:rPr>
              <a:t> intranasal </a:t>
            </a:r>
            <a:r>
              <a:rPr lang="en-US" err="1">
                <a:latin typeface="Calibri"/>
                <a:ea typeface="Calibri"/>
                <a:cs typeface="Calibri"/>
              </a:rPr>
              <a:t>cette</a:t>
            </a:r>
            <a:r>
              <a:rPr lang="en-US">
                <a:latin typeface="Calibri"/>
                <a:ea typeface="Calibri"/>
                <a:cs typeface="Calibri"/>
              </a:rPr>
              <a:t> </a:t>
            </a:r>
            <a:r>
              <a:rPr lang="en-US" err="1">
                <a:latin typeface="Calibri"/>
                <a:ea typeface="Calibri"/>
                <a:cs typeface="Calibri"/>
              </a:rPr>
              <a:t>année</a:t>
            </a:r>
            <a:r>
              <a:rPr lang="en-US">
                <a:latin typeface="Calibri"/>
                <a:ea typeface="Calibri"/>
                <a:cs typeface="Calibri"/>
              </a:rPr>
              <a:t> </a:t>
            </a: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7</a:t>
            </a:fld>
            <a:endParaRPr lang="fr-CA"/>
          </a:p>
        </p:txBody>
      </p:sp>
    </p:spTree>
    <p:extLst>
      <p:ext uri="{BB962C8B-B14F-4D97-AF65-F5344CB8AC3E}">
        <p14:creationId xmlns:p14="http://schemas.microsoft.com/office/powerpoint/2010/main" val="144466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La vaccination est </a:t>
            </a:r>
            <a:r>
              <a:rPr lang="en-US" err="1">
                <a:latin typeface="Calibri"/>
                <a:ea typeface="Calibri"/>
                <a:cs typeface="Calibri"/>
              </a:rPr>
              <a:t>aussi</a:t>
            </a:r>
            <a:r>
              <a:rPr lang="en-US">
                <a:latin typeface="Calibri"/>
                <a:ea typeface="Calibri"/>
                <a:cs typeface="Calibri"/>
              </a:rPr>
              <a:t> </a:t>
            </a:r>
            <a:r>
              <a:rPr lang="en-US" err="1">
                <a:latin typeface="Calibri"/>
                <a:ea typeface="Calibri"/>
                <a:cs typeface="Calibri"/>
              </a:rPr>
              <a:t>gratuite</a:t>
            </a:r>
            <a:r>
              <a:rPr lang="en-US">
                <a:latin typeface="Calibri"/>
                <a:ea typeface="Calibri"/>
                <a:cs typeface="Calibri"/>
              </a:rPr>
              <a:t> pour les </a:t>
            </a:r>
            <a:r>
              <a:rPr lang="en-US" err="1">
                <a:latin typeface="Calibri"/>
                <a:ea typeface="Calibri"/>
                <a:cs typeface="Calibri"/>
              </a:rPr>
              <a:t>personnes</a:t>
            </a:r>
            <a:r>
              <a:rPr lang="en-US">
                <a:latin typeface="Calibri"/>
                <a:ea typeface="Calibri"/>
                <a:cs typeface="Calibri"/>
              </a:rPr>
              <a:t> </a:t>
            </a:r>
            <a:r>
              <a:rPr lang="en-US" err="1">
                <a:latin typeface="Calibri"/>
                <a:ea typeface="Calibri"/>
                <a:cs typeface="Calibri"/>
              </a:rPr>
              <a:t>susceptibles</a:t>
            </a:r>
            <a:r>
              <a:rPr lang="en-US">
                <a:latin typeface="Calibri"/>
                <a:ea typeface="Calibri"/>
                <a:cs typeface="Calibri"/>
              </a:rPr>
              <a:t> de </a:t>
            </a:r>
            <a:r>
              <a:rPr lang="en-US" err="1">
                <a:latin typeface="Calibri"/>
                <a:ea typeface="Calibri"/>
                <a:cs typeface="Calibri"/>
              </a:rPr>
              <a:t>transmettre</a:t>
            </a:r>
            <a:r>
              <a:rPr lang="en-US">
                <a:latin typeface="Calibri"/>
                <a:ea typeface="Calibri"/>
                <a:cs typeface="Calibri"/>
              </a:rPr>
              <a:t> la grippe à </a:t>
            </a:r>
            <a:r>
              <a:rPr lang="en-US" err="1">
                <a:latin typeface="Calibri"/>
                <a:ea typeface="Calibri"/>
                <a:cs typeface="Calibri"/>
              </a:rPr>
              <a:t>ceux</a:t>
            </a:r>
            <a:r>
              <a:rPr lang="en-US">
                <a:latin typeface="Calibri"/>
                <a:ea typeface="Calibri"/>
                <a:cs typeface="Calibri"/>
              </a:rPr>
              <a:t> </a:t>
            </a:r>
            <a:r>
              <a:rPr lang="en-US" err="1">
                <a:latin typeface="Calibri"/>
                <a:ea typeface="Calibri"/>
                <a:cs typeface="Calibri"/>
              </a:rPr>
              <a:t>ou</a:t>
            </a:r>
            <a:r>
              <a:rPr lang="en-US">
                <a:latin typeface="Calibri"/>
                <a:ea typeface="Calibri"/>
                <a:cs typeface="Calibri"/>
              </a:rPr>
              <a:t> </a:t>
            </a:r>
            <a:r>
              <a:rPr lang="en-US" err="1">
                <a:latin typeface="Calibri"/>
                <a:ea typeface="Calibri"/>
                <a:cs typeface="Calibri"/>
              </a:rPr>
              <a:t>celles</a:t>
            </a:r>
            <a:r>
              <a:rPr lang="en-US">
                <a:latin typeface="Calibri"/>
                <a:ea typeface="Calibri"/>
                <a:cs typeface="Calibri"/>
              </a:rPr>
              <a:t> qui </a:t>
            </a:r>
            <a:r>
              <a:rPr lang="en-US" err="1">
                <a:latin typeface="Calibri"/>
                <a:ea typeface="Calibri"/>
                <a:cs typeface="Calibri"/>
              </a:rPr>
              <a:t>peuvent</a:t>
            </a:r>
            <a:r>
              <a:rPr lang="en-US">
                <a:latin typeface="Calibri"/>
                <a:ea typeface="Calibri"/>
                <a:cs typeface="Calibri"/>
              </a:rPr>
              <a:t> </a:t>
            </a:r>
            <a:r>
              <a:rPr lang="en-US" err="1">
                <a:latin typeface="Calibri"/>
                <a:ea typeface="Calibri"/>
                <a:cs typeface="Calibri"/>
              </a:rPr>
              <a:t>développer</a:t>
            </a:r>
            <a:r>
              <a:rPr lang="en-US">
                <a:latin typeface="Calibri"/>
                <a:ea typeface="Calibri"/>
                <a:cs typeface="Calibri"/>
              </a:rPr>
              <a:t> complications </a:t>
            </a:r>
          </a:p>
          <a:p>
            <a:r>
              <a:rPr lang="en-US" err="1">
                <a:latin typeface="Calibri"/>
                <a:ea typeface="Calibri"/>
                <a:cs typeface="Calibri"/>
              </a:rPr>
              <a:t>Personnes</a:t>
            </a:r>
            <a:r>
              <a:rPr lang="en-US">
                <a:latin typeface="Calibri"/>
                <a:ea typeface="Calibri"/>
                <a:cs typeface="Calibri"/>
              </a:rPr>
              <a:t> vivant sous </a:t>
            </a:r>
            <a:r>
              <a:rPr lang="en-US" err="1">
                <a:latin typeface="Calibri"/>
                <a:ea typeface="Calibri"/>
                <a:cs typeface="Calibri"/>
              </a:rPr>
              <a:t>même</a:t>
            </a:r>
            <a:r>
              <a:rPr lang="en-US">
                <a:latin typeface="Calibri"/>
                <a:ea typeface="Calibri"/>
                <a:cs typeface="Calibri"/>
              </a:rPr>
              <a:t> </a:t>
            </a:r>
            <a:r>
              <a:rPr lang="en-US" err="1">
                <a:latin typeface="Calibri"/>
                <a:ea typeface="Calibri"/>
                <a:cs typeface="Calibri"/>
              </a:rPr>
              <a:t>toit</a:t>
            </a:r>
            <a:r>
              <a:rPr lang="en-US">
                <a:latin typeface="Calibri"/>
                <a:ea typeface="Calibri"/>
                <a:cs typeface="Calibri"/>
              </a:rPr>
              <a:t> </a:t>
            </a:r>
            <a:r>
              <a:rPr lang="en-US" err="1">
                <a:latin typeface="Calibri"/>
                <a:ea typeface="Calibri"/>
                <a:cs typeface="Calibri"/>
              </a:rPr>
              <a:t>ou</a:t>
            </a:r>
            <a:r>
              <a:rPr lang="en-US">
                <a:latin typeface="Calibri"/>
                <a:ea typeface="Calibri"/>
                <a:cs typeface="Calibri"/>
              </a:rPr>
              <a:t> </a:t>
            </a:r>
            <a:r>
              <a:rPr lang="en-US" err="1">
                <a:latin typeface="Calibri"/>
                <a:ea typeface="Calibri"/>
                <a:cs typeface="Calibri"/>
              </a:rPr>
              <a:t>proches</a:t>
            </a:r>
            <a:r>
              <a:rPr lang="en-US">
                <a:latin typeface="Calibri"/>
                <a:ea typeface="Calibri"/>
                <a:cs typeface="Calibri"/>
              </a:rPr>
              <a:t> aidants : </a:t>
            </a:r>
          </a:p>
          <a:p>
            <a:pPr marL="171450" indent="-171450">
              <a:buFont typeface="Arial"/>
              <a:buChar char="•"/>
            </a:pPr>
            <a:r>
              <a:rPr lang="en-US">
                <a:latin typeface="Calibri"/>
                <a:ea typeface="Calibri"/>
                <a:cs typeface="Calibri"/>
              </a:rPr>
              <a:t>Enfants </a:t>
            </a:r>
            <a:r>
              <a:rPr lang="en-US" err="1">
                <a:latin typeface="Calibri"/>
                <a:ea typeface="Calibri"/>
                <a:cs typeface="Calibri"/>
              </a:rPr>
              <a:t>moins</a:t>
            </a:r>
            <a:r>
              <a:rPr lang="en-US">
                <a:latin typeface="Calibri"/>
                <a:ea typeface="Calibri"/>
                <a:cs typeface="Calibri"/>
              </a:rPr>
              <a:t> de 6 </a:t>
            </a:r>
            <a:r>
              <a:rPr lang="en-US" err="1">
                <a:latin typeface="Calibri"/>
                <a:ea typeface="Calibri"/>
                <a:cs typeface="Calibri"/>
              </a:rPr>
              <a:t>mois</a:t>
            </a:r>
            <a:r>
              <a:rPr lang="en-US">
                <a:latin typeface="Calibri"/>
                <a:ea typeface="Calibri"/>
                <a:cs typeface="Calibri"/>
              </a:rPr>
              <a:t> </a:t>
            </a:r>
          </a:p>
          <a:p>
            <a:pPr marL="171450" indent="-171450">
              <a:buFont typeface="Arial"/>
              <a:buChar char="•"/>
            </a:pPr>
            <a:r>
              <a:rPr lang="en-US" err="1">
                <a:latin typeface="Calibri"/>
                <a:ea typeface="Calibri"/>
                <a:cs typeface="Calibri"/>
              </a:rPr>
              <a:t>Personnes</a:t>
            </a:r>
            <a:r>
              <a:rPr lang="en-US">
                <a:latin typeface="Calibri"/>
                <a:ea typeface="Calibri"/>
                <a:cs typeface="Calibri"/>
              </a:rPr>
              <a:t> de 75 </a:t>
            </a:r>
            <a:r>
              <a:rPr lang="en-US" err="1">
                <a:latin typeface="Calibri"/>
                <a:ea typeface="Calibri"/>
                <a:cs typeface="Calibri"/>
              </a:rPr>
              <a:t>ans</a:t>
            </a:r>
            <a:r>
              <a:rPr lang="en-US">
                <a:latin typeface="Calibri"/>
                <a:ea typeface="Calibri"/>
                <a:cs typeface="Calibri"/>
              </a:rPr>
              <a:t> et plus</a:t>
            </a:r>
          </a:p>
          <a:p>
            <a:pPr marL="171450" indent="-171450">
              <a:buFont typeface="Arial"/>
              <a:buChar char="•"/>
            </a:pPr>
            <a:r>
              <a:rPr lang="en-US" err="1">
                <a:latin typeface="Calibri"/>
                <a:ea typeface="Calibri"/>
                <a:cs typeface="Calibri"/>
              </a:rPr>
              <a:t>Résidents</a:t>
            </a:r>
            <a:r>
              <a:rPr lang="en-US">
                <a:latin typeface="Calibri"/>
                <a:ea typeface="Calibri"/>
                <a:cs typeface="Calibri"/>
              </a:rPr>
              <a:t> CHSLD, RI-SAPA, RPA </a:t>
            </a:r>
            <a:r>
              <a:rPr lang="en-US" err="1">
                <a:latin typeface="Calibri"/>
                <a:ea typeface="Calibri"/>
                <a:cs typeface="Calibri"/>
              </a:rPr>
              <a:t>ou</a:t>
            </a:r>
            <a:r>
              <a:rPr lang="en-US">
                <a:latin typeface="Calibri"/>
                <a:ea typeface="Calibri"/>
                <a:cs typeface="Calibri"/>
              </a:rPr>
              <a:t> </a:t>
            </a:r>
            <a:r>
              <a:rPr lang="en-US" err="1">
                <a:latin typeface="Calibri"/>
                <a:ea typeface="Calibri"/>
                <a:cs typeface="Calibri"/>
              </a:rPr>
              <a:t>autre</a:t>
            </a:r>
            <a:r>
              <a:rPr lang="en-US">
                <a:latin typeface="Calibri"/>
                <a:ea typeface="Calibri"/>
                <a:cs typeface="Calibri"/>
              </a:rPr>
              <a:t> milieu </a:t>
            </a:r>
            <a:r>
              <a:rPr lang="en-US" err="1">
                <a:latin typeface="Calibri"/>
                <a:ea typeface="Calibri"/>
                <a:cs typeface="Calibri"/>
              </a:rPr>
              <a:t>collectifs</a:t>
            </a:r>
            <a:endParaRPr lang="en-US">
              <a:latin typeface="Calibri"/>
              <a:ea typeface="Calibri"/>
              <a:cs typeface="Calibri"/>
            </a:endParaRPr>
          </a:p>
          <a:p>
            <a:pPr marL="171450" indent="-171450">
              <a:buFont typeface="Arial"/>
              <a:buChar char="•"/>
            </a:pPr>
            <a:r>
              <a:rPr lang="en-US">
                <a:latin typeface="Calibri"/>
                <a:ea typeface="Calibri"/>
                <a:cs typeface="Calibri"/>
              </a:rPr>
              <a:t>Femmes enceintes</a:t>
            </a:r>
          </a:p>
          <a:p>
            <a:pPr marL="171450" indent="-171450">
              <a:buFont typeface="Arial"/>
              <a:buChar char="•"/>
            </a:pPr>
            <a:r>
              <a:rPr lang="en-US" err="1">
                <a:latin typeface="Calibri"/>
                <a:ea typeface="Calibri"/>
                <a:cs typeface="Calibri"/>
              </a:rPr>
              <a:t>Personnes</a:t>
            </a:r>
            <a:r>
              <a:rPr lang="en-US">
                <a:latin typeface="Calibri"/>
                <a:ea typeface="Calibri"/>
                <a:cs typeface="Calibri"/>
              </a:rPr>
              <a:t> vivants avec maladies chroniques </a:t>
            </a:r>
          </a:p>
          <a:p>
            <a:pPr marL="171450" indent="-171450">
              <a:buFont typeface="Arial"/>
              <a:buChar char="•"/>
            </a:pPr>
            <a:endParaRPr lang="en-US">
              <a:latin typeface="Calibri"/>
              <a:ea typeface="Calibri"/>
              <a:cs typeface="Calibri"/>
            </a:endParaRPr>
          </a:p>
          <a:p>
            <a:r>
              <a:rPr lang="en-US" err="1">
                <a:latin typeface="Calibri"/>
                <a:ea typeface="Calibri"/>
                <a:cs typeface="Calibri"/>
              </a:rPr>
              <a:t>Retrait</a:t>
            </a:r>
            <a:r>
              <a:rPr lang="en-US">
                <a:latin typeface="Calibri"/>
                <a:ea typeface="Calibri"/>
                <a:cs typeface="Calibri"/>
              </a:rPr>
              <a:t> de la couverture : Enfants et adolescents </a:t>
            </a:r>
            <a:r>
              <a:rPr lang="en-US" err="1">
                <a:latin typeface="Calibri"/>
                <a:ea typeface="Calibri"/>
                <a:cs typeface="Calibri"/>
              </a:rPr>
              <a:t>traité</a:t>
            </a:r>
            <a:r>
              <a:rPr lang="en-US">
                <a:latin typeface="Calibri"/>
                <a:ea typeface="Calibri"/>
                <a:cs typeface="Calibri"/>
              </a:rPr>
              <a:t> par ASA</a:t>
            </a:r>
          </a:p>
          <a:p>
            <a:endParaRPr lang="en-US">
              <a:latin typeface="Calibri"/>
              <a:ea typeface="Calibri"/>
              <a:cs typeface="Calibri"/>
            </a:endParaRPr>
          </a:p>
          <a:p>
            <a:r>
              <a:rPr lang="en-US">
                <a:latin typeface="Calibri"/>
                <a:ea typeface="Calibri"/>
                <a:cs typeface="Calibri"/>
              </a:rPr>
              <a:t>Entre 6 </a:t>
            </a:r>
            <a:r>
              <a:rPr lang="en-US" err="1">
                <a:latin typeface="Calibri"/>
                <a:ea typeface="Calibri"/>
                <a:cs typeface="Calibri"/>
              </a:rPr>
              <a:t>mois</a:t>
            </a:r>
            <a:r>
              <a:rPr lang="en-US">
                <a:latin typeface="Calibri"/>
                <a:ea typeface="Calibri"/>
                <a:cs typeface="Calibri"/>
              </a:rPr>
              <a:t> et 64 </a:t>
            </a:r>
            <a:r>
              <a:rPr lang="en-US" err="1">
                <a:latin typeface="Calibri"/>
                <a:ea typeface="Calibri"/>
                <a:cs typeface="Calibri"/>
              </a:rPr>
              <a:t>ans</a:t>
            </a:r>
            <a:r>
              <a:rPr lang="en-US">
                <a:latin typeface="Calibri"/>
                <a:ea typeface="Calibri"/>
                <a:cs typeface="Calibri"/>
              </a:rPr>
              <a:t> bonne santé : possible de $$ pour </a:t>
            </a:r>
            <a:r>
              <a:rPr lang="en-US" err="1">
                <a:latin typeface="Calibri"/>
                <a:ea typeface="Calibri"/>
                <a:cs typeface="Calibri"/>
              </a:rPr>
              <a:t>être</a:t>
            </a:r>
            <a:r>
              <a:rPr lang="en-US">
                <a:latin typeface="Calibri"/>
                <a:ea typeface="Calibri"/>
                <a:cs typeface="Calibri"/>
              </a:rPr>
              <a:t> </a:t>
            </a:r>
            <a:r>
              <a:rPr lang="en-US" err="1">
                <a:latin typeface="Calibri"/>
                <a:ea typeface="Calibri"/>
                <a:cs typeface="Calibri"/>
              </a:rPr>
              <a:t>vacciné</a:t>
            </a:r>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8</a:t>
            </a:fld>
            <a:endParaRPr lang="fr-CA"/>
          </a:p>
        </p:txBody>
      </p:sp>
    </p:spTree>
    <p:extLst>
      <p:ext uri="{BB962C8B-B14F-4D97-AF65-F5344CB8AC3E}">
        <p14:creationId xmlns:p14="http://schemas.microsoft.com/office/powerpoint/2010/main" val="739523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Ce </a:t>
            </a:r>
            <a:r>
              <a:rPr lang="en-US" err="1">
                <a:latin typeface="Calibri"/>
                <a:ea typeface="Calibri"/>
                <a:cs typeface="Calibri"/>
              </a:rPr>
              <a:t>sont</a:t>
            </a:r>
            <a:r>
              <a:rPr lang="en-US">
                <a:latin typeface="Calibri"/>
                <a:ea typeface="Calibri"/>
                <a:cs typeface="Calibri"/>
              </a:rPr>
              <a:t> </a:t>
            </a:r>
            <a:endParaRPr lang="fr-F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15</a:t>
            </a:fld>
            <a:endParaRPr lang="fr-CA"/>
          </a:p>
        </p:txBody>
      </p:sp>
    </p:spTree>
    <p:extLst>
      <p:ext uri="{BB962C8B-B14F-4D97-AF65-F5344CB8AC3E}">
        <p14:creationId xmlns:p14="http://schemas.microsoft.com/office/powerpoint/2010/main" val="312701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err="1"/>
              <a:t>Quelques</a:t>
            </a:r>
            <a:r>
              <a:rPr lang="en-US"/>
              <a:t> changements </a:t>
            </a:r>
            <a:r>
              <a:rPr lang="en-US" err="1"/>
              <a:t>depuis</a:t>
            </a:r>
            <a:r>
              <a:rPr lang="en-US"/>
              <a:t> </a:t>
            </a:r>
            <a:r>
              <a:rPr lang="en-US" err="1"/>
              <a:t>l'année</a:t>
            </a:r>
            <a:r>
              <a:rPr lang="en-US"/>
              <a:t> </a:t>
            </a:r>
            <a:r>
              <a:rPr lang="en-US" err="1"/>
              <a:t>dernière</a:t>
            </a:r>
            <a:r>
              <a:rPr lang="en-US"/>
              <a:t>. </a:t>
            </a:r>
          </a:p>
          <a:p>
            <a:r>
              <a:rPr lang="en-US"/>
              <a:t>Comme </a:t>
            </a:r>
            <a:r>
              <a:rPr lang="en-US" err="1"/>
              <a:t>l'année</a:t>
            </a:r>
            <a:r>
              <a:rPr lang="en-US"/>
              <a:t> </a:t>
            </a:r>
            <a:r>
              <a:rPr lang="en-US" err="1"/>
              <a:t>dernière</a:t>
            </a:r>
            <a:r>
              <a:rPr lang="en-US"/>
              <a:t> : PA de 60 </a:t>
            </a:r>
            <a:r>
              <a:rPr lang="en-US" err="1"/>
              <a:t>ans</a:t>
            </a:r>
            <a:r>
              <a:rPr lang="en-US"/>
              <a:t> et plus CHSLD et 75 </a:t>
            </a:r>
            <a:r>
              <a:rPr lang="en-US" err="1"/>
              <a:t>ans</a:t>
            </a:r>
            <a:r>
              <a:rPr lang="en-US"/>
              <a:t> et plus RPA </a:t>
            </a:r>
            <a:r>
              <a:rPr lang="en-US" err="1"/>
              <a:t>catégorie</a:t>
            </a:r>
            <a:r>
              <a:rPr lang="en-US"/>
              <a:t> 3-4</a:t>
            </a:r>
            <a:endParaRPr lang="en-US">
              <a:cs typeface="Segoe UI"/>
            </a:endParaRPr>
          </a:p>
          <a:p>
            <a:r>
              <a:rPr lang="en-US" err="1"/>
              <a:t>Ajout</a:t>
            </a:r>
            <a:r>
              <a:rPr lang="en-US"/>
              <a:t> au </a:t>
            </a:r>
            <a:r>
              <a:rPr lang="en-US" err="1"/>
              <a:t>programme</a:t>
            </a:r>
            <a:r>
              <a:rPr lang="en-US"/>
              <a:t> </a:t>
            </a:r>
            <a:r>
              <a:rPr lang="en-US" err="1"/>
              <a:t>québecois</a:t>
            </a:r>
            <a:r>
              <a:rPr lang="en-US"/>
              <a:t> : point 3 </a:t>
            </a:r>
            <a:endParaRPr lang="en-US">
              <a:cs typeface="Segoe UI"/>
            </a:endParaRPr>
          </a:p>
          <a:p>
            <a:endParaRPr lang="en-US"/>
          </a:p>
          <a:p>
            <a:r>
              <a:rPr lang="en-US"/>
              <a:t>Mise </a:t>
            </a:r>
            <a:r>
              <a:rPr lang="en-US" err="1"/>
              <a:t>en</a:t>
            </a:r>
            <a:r>
              <a:rPr lang="en-US"/>
              <a:t> place d'un </a:t>
            </a:r>
            <a:r>
              <a:rPr lang="en-US" err="1"/>
              <a:t>programme</a:t>
            </a:r>
            <a:r>
              <a:rPr lang="en-US"/>
              <a:t> pilot </a:t>
            </a:r>
            <a:r>
              <a:rPr lang="en-US" err="1"/>
              <a:t>fédéral</a:t>
            </a:r>
            <a:r>
              <a:rPr lang="en-US"/>
              <a:t>: </a:t>
            </a:r>
            <a:r>
              <a:rPr lang="en-US" err="1"/>
              <a:t>offre</a:t>
            </a:r>
            <a:r>
              <a:rPr lang="en-US"/>
              <a:t> </a:t>
            </a:r>
            <a:r>
              <a:rPr lang="en-US" err="1"/>
              <a:t>gratuite</a:t>
            </a:r>
            <a:r>
              <a:rPr lang="en-US"/>
              <a:t> de la vaccination pour les PA de 75 </a:t>
            </a:r>
            <a:r>
              <a:rPr lang="en-US" err="1"/>
              <a:t>ans</a:t>
            </a:r>
            <a:r>
              <a:rPr lang="en-US"/>
              <a:t> et plus </a:t>
            </a:r>
            <a:endParaRPr lang="en-US">
              <a:cs typeface="Segoe UI"/>
            </a:endParaRPr>
          </a:p>
          <a:p>
            <a:endParaRPr lang="en-US">
              <a:latin typeface="Segoe UI"/>
              <a:ea typeface="Calibri"/>
              <a:cs typeface="Segoe UI"/>
            </a:endParaRP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25</a:t>
            </a:fld>
            <a:endParaRPr lang="fr-CA"/>
          </a:p>
        </p:txBody>
      </p:sp>
    </p:spTree>
    <p:extLst>
      <p:ext uri="{BB962C8B-B14F-4D97-AF65-F5344CB8AC3E}">
        <p14:creationId xmlns:p14="http://schemas.microsoft.com/office/powerpoint/2010/main" val="3441061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MRESVIA : </a:t>
            </a:r>
            <a:r>
              <a:rPr lang="en-US" err="1">
                <a:latin typeface="Calibri"/>
                <a:ea typeface="Calibri"/>
                <a:cs typeface="Calibri"/>
              </a:rPr>
              <a:t>présentation</a:t>
            </a:r>
            <a:r>
              <a:rPr lang="en-US">
                <a:latin typeface="Calibri"/>
                <a:ea typeface="Calibri"/>
                <a:cs typeface="Calibri"/>
              </a:rPr>
              <a:t> </a:t>
            </a:r>
            <a:r>
              <a:rPr lang="en-US" err="1">
                <a:latin typeface="Calibri"/>
                <a:ea typeface="Calibri"/>
                <a:cs typeface="Calibri"/>
              </a:rPr>
              <a:t>retrouvé</a:t>
            </a:r>
            <a:r>
              <a:rPr lang="en-US">
                <a:latin typeface="Calibri"/>
                <a:ea typeface="Calibri"/>
                <a:cs typeface="Calibri"/>
              </a:rPr>
              <a:t> </a:t>
            </a:r>
            <a:r>
              <a:rPr lang="en-US" err="1">
                <a:latin typeface="Calibri"/>
                <a:ea typeface="Calibri"/>
                <a:cs typeface="Calibri"/>
              </a:rPr>
              <a:t>ici</a:t>
            </a:r>
            <a:r>
              <a:rPr lang="en-US">
                <a:latin typeface="Calibri"/>
                <a:ea typeface="Calibri"/>
                <a:cs typeface="Calibri"/>
              </a:rPr>
              <a:t> : </a:t>
            </a:r>
            <a:r>
              <a:rPr lang="en-US">
                <a:hlinkClick r:id="rId3"/>
              </a:rPr>
              <a:t>https://produits-sante.canada.ca/dpd-bdpp/dispatch-repartition</a:t>
            </a:r>
          </a:p>
          <a:p>
            <a:endParaRPr lang="en-US">
              <a:latin typeface="Segoe UI"/>
              <a:ea typeface="Calibri"/>
              <a:cs typeface="Segoe U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26</a:t>
            </a:fld>
            <a:endParaRPr lang="fr-CA"/>
          </a:p>
        </p:txBody>
      </p:sp>
    </p:spTree>
    <p:extLst>
      <p:ext uri="{BB962C8B-B14F-4D97-AF65-F5344CB8AC3E}">
        <p14:creationId xmlns:p14="http://schemas.microsoft.com/office/powerpoint/2010/main" val="2961524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119B3-9DBD-ECD3-E1B2-1D0B1E0F9AA1}"/>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9CB2232E-E363-01A2-51A2-F7D56E85C39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FD066F-264C-9B84-9710-06D2B2794B26}"/>
              </a:ext>
            </a:extLst>
          </p:cNvPr>
          <p:cNvSpPr>
            <a:spLocks noGrp="1"/>
          </p:cNvSpPr>
          <p:nvPr>
            <p:ph type="body" idx="1"/>
          </p:nvPr>
        </p:nvSpPr>
        <p:spPr/>
        <p:txBody>
          <a:bodyPr/>
          <a:lstStyle/>
          <a:p>
            <a:endParaRPr lang="en-US">
              <a:latin typeface="Calibri"/>
              <a:ea typeface="Calibri"/>
              <a:cs typeface="Calibri"/>
            </a:endParaRPr>
          </a:p>
        </p:txBody>
      </p:sp>
      <p:sp>
        <p:nvSpPr>
          <p:cNvPr id="4" name="Espace réservé du numéro de diapositive 3">
            <a:extLst>
              <a:ext uri="{FF2B5EF4-FFF2-40B4-BE49-F238E27FC236}">
                <a16:creationId xmlns:a16="http://schemas.microsoft.com/office/drawing/2014/main" id="{873DB118-0AF7-279E-B45C-D718DF63B7D4}"/>
              </a:ext>
            </a:extLst>
          </p:cNvPr>
          <p:cNvSpPr>
            <a:spLocks noGrp="1"/>
          </p:cNvSpPr>
          <p:nvPr>
            <p:ph type="sldNum" sz="quarter" idx="5"/>
          </p:nvPr>
        </p:nvSpPr>
        <p:spPr/>
        <p:txBody>
          <a:bodyPr/>
          <a:lstStyle/>
          <a:p>
            <a:fld id="{E6FA134E-8311-414B-A8C4-2E295DACBF60}" type="slidenum">
              <a:rPr lang="fr-CA" smtClean="0"/>
              <a:t>27</a:t>
            </a:fld>
            <a:endParaRPr lang="fr-CA"/>
          </a:p>
        </p:txBody>
      </p:sp>
    </p:spTree>
    <p:extLst>
      <p:ext uri="{BB962C8B-B14F-4D97-AF65-F5344CB8AC3E}">
        <p14:creationId xmlns:p14="http://schemas.microsoft.com/office/powerpoint/2010/main" val="3465929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075CC-C2E7-BD27-65BA-AA3748E41749}"/>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8EF2D5CA-420D-4FC5-A31E-B068F79857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767644-7A16-E120-B334-3738887A3A76}"/>
              </a:ext>
            </a:extLst>
          </p:cNvPr>
          <p:cNvSpPr>
            <a:spLocks noGrp="1"/>
          </p:cNvSpPr>
          <p:nvPr>
            <p:ph type="body" idx="1"/>
          </p:nvPr>
        </p:nvSpPr>
        <p:spPr/>
        <p:txBody>
          <a:bodyPr/>
          <a:lstStyle/>
          <a:p>
            <a:endParaRPr lang="en-US">
              <a:latin typeface="Calibri"/>
              <a:ea typeface="Calibri"/>
              <a:cs typeface="Calibri"/>
            </a:endParaRPr>
          </a:p>
        </p:txBody>
      </p:sp>
      <p:sp>
        <p:nvSpPr>
          <p:cNvPr id="4" name="Espace réservé du numéro de diapositive 3">
            <a:extLst>
              <a:ext uri="{FF2B5EF4-FFF2-40B4-BE49-F238E27FC236}">
                <a16:creationId xmlns:a16="http://schemas.microsoft.com/office/drawing/2014/main" id="{CDCFF0D9-4B89-90A7-A00E-088D5A1C274D}"/>
              </a:ext>
            </a:extLst>
          </p:cNvPr>
          <p:cNvSpPr>
            <a:spLocks noGrp="1"/>
          </p:cNvSpPr>
          <p:nvPr>
            <p:ph type="sldNum" sz="quarter" idx="5"/>
          </p:nvPr>
        </p:nvSpPr>
        <p:spPr/>
        <p:txBody>
          <a:bodyPr/>
          <a:lstStyle/>
          <a:p>
            <a:fld id="{E6FA134E-8311-414B-A8C4-2E295DACBF60}" type="slidenum">
              <a:rPr lang="fr-CA" smtClean="0"/>
              <a:t>28</a:t>
            </a:fld>
            <a:endParaRPr lang="fr-CA"/>
          </a:p>
        </p:txBody>
      </p:sp>
    </p:spTree>
    <p:extLst>
      <p:ext uri="{BB962C8B-B14F-4D97-AF65-F5344CB8AC3E}">
        <p14:creationId xmlns:p14="http://schemas.microsoft.com/office/powerpoint/2010/main" val="195035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6C14F-E752-5074-7EC8-D90C91D7D9FA}"/>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9523F48E-A676-61E0-30D4-E6BC04A81C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200D4C-CE14-33D6-CFEE-C8D78B24B9AE}"/>
              </a:ext>
            </a:extLst>
          </p:cNvPr>
          <p:cNvSpPr>
            <a:spLocks noGrp="1"/>
          </p:cNvSpPr>
          <p:nvPr>
            <p:ph type="body" idx="1"/>
          </p:nvPr>
        </p:nvSpPr>
        <p:spPr/>
        <p:txBody>
          <a:bodyPr/>
          <a:lstStyle/>
          <a:p>
            <a:r>
              <a:rPr lang="en-US" err="1">
                <a:latin typeface="Calibri"/>
                <a:ea typeface="Calibri"/>
                <a:cs typeface="Calibri"/>
              </a:rPr>
              <a:t>Traitement</a:t>
            </a:r>
            <a:r>
              <a:rPr lang="en-US">
                <a:latin typeface="Calibri"/>
                <a:ea typeface="Calibri"/>
                <a:cs typeface="Calibri"/>
              </a:rPr>
              <a:t> </a:t>
            </a:r>
            <a:r>
              <a:rPr lang="en-US" err="1">
                <a:latin typeface="Calibri"/>
                <a:ea typeface="Calibri"/>
                <a:cs typeface="Calibri"/>
              </a:rPr>
              <a:t>préventif</a:t>
            </a:r>
            <a:r>
              <a:rPr lang="en-US">
                <a:latin typeface="Calibri"/>
                <a:ea typeface="Calibri"/>
                <a:cs typeface="Calibri"/>
              </a:rPr>
              <a:t> </a:t>
            </a:r>
            <a:r>
              <a:rPr lang="en-US" err="1">
                <a:latin typeface="Calibri"/>
                <a:ea typeface="Calibri"/>
                <a:cs typeface="Calibri"/>
              </a:rPr>
              <a:t>contre</a:t>
            </a:r>
            <a:r>
              <a:rPr lang="en-US">
                <a:latin typeface="Calibri"/>
                <a:ea typeface="Calibri"/>
                <a:cs typeface="Calibri"/>
              </a:rPr>
              <a:t> le VRS : </a:t>
            </a:r>
            <a:r>
              <a:rPr lang="en-US" err="1">
                <a:latin typeface="Calibri"/>
                <a:ea typeface="Calibri"/>
                <a:cs typeface="Calibri"/>
              </a:rPr>
              <a:t>anticorps</a:t>
            </a:r>
            <a:r>
              <a:rPr lang="en-US">
                <a:latin typeface="Calibri"/>
                <a:ea typeface="Calibri"/>
                <a:cs typeface="Calibri"/>
              </a:rPr>
              <a:t> monoclonal</a:t>
            </a:r>
            <a:endParaRPr lang="fr-FR"/>
          </a:p>
          <a:p>
            <a:endParaRPr lang="en-US">
              <a:latin typeface="Calibri"/>
              <a:ea typeface="Calibri"/>
              <a:cs typeface="Calibri"/>
            </a:endParaRPr>
          </a:p>
          <a:p>
            <a:r>
              <a:rPr lang="en-US" err="1">
                <a:latin typeface="Calibri"/>
                <a:ea typeface="Calibri"/>
                <a:cs typeface="Calibri"/>
              </a:rPr>
              <a:t>Aucun</a:t>
            </a:r>
            <a:r>
              <a:rPr lang="en-US">
                <a:latin typeface="Calibri"/>
                <a:ea typeface="Calibri"/>
                <a:cs typeface="Calibri"/>
              </a:rPr>
              <a:t> changement avec la saison 2025-2026</a:t>
            </a:r>
            <a:endParaRPr lang="en-US">
              <a:cs typeface="Segoe UI"/>
            </a:endParaRPr>
          </a:p>
          <a:p>
            <a:endParaRPr lang="en-US">
              <a:latin typeface="Calibri"/>
              <a:ea typeface="Calibri"/>
              <a:cs typeface="Calibri"/>
            </a:endParaRPr>
          </a:p>
          <a:p>
            <a:r>
              <a:rPr lang="en-US">
                <a:latin typeface="Calibri"/>
                <a:ea typeface="Calibri"/>
                <a:cs typeface="Calibri"/>
              </a:rPr>
              <a:t>Conditions de </a:t>
            </a:r>
            <a:r>
              <a:rPr lang="en-US" err="1">
                <a:latin typeface="Calibri"/>
                <a:ea typeface="Calibri"/>
                <a:cs typeface="Calibri"/>
              </a:rPr>
              <a:t>vulnérabilités</a:t>
            </a:r>
            <a:r>
              <a:rPr lang="en-US">
                <a:latin typeface="Calibri"/>
                <a:ea typeface="Calibri"/>
                <a:cs typeface="Calibri"/>
              </a:rPr>
              <a:t> : </a:t>
            </a:r>
            <a:r>
              <a:rPr lang="en-US" err="1">
                <a:latin typeface="Calibri"/>
                <a:ea typeface="Calibri"/>
                <a:cs typeface="Calibri"/>
              </a:rPr>
              <a:t>dysplasie</a:t>
            </a:r>
            <a:r>
              <a:rPr lang="en-US">
                <a:latin typeface="Calibri"/>
                <a:ea typeface="Calibri"/>
                <a:cs typeface="Calibri"/>
              </a:rPr>
              <a:t> </a:t>
            </a:r>
            <a:r>
              <a:rPr lang="en-US" err="1">
                <a:latin typeface="Calibri"/>
                <a:ea typeface="Calibri"/>
                <a:cs typeface="Calibri"/>
              </a:rPr>
              <a:t>bronchopulmonaire</a:t>
            </a:r>
            <a:r>
              <a:rPr lang="en-US">
                <a:latin typeface="Calibri"/>
                <a:ea typeface="Calibri"/>
                <a:cs typeface="Calibri"/>
              </a:rPr>
              <a:t>, </a:t>
            </a:r>
            <a:r>
              <a:rPr lang="en-US" err="1">
                <a:latin typeface="Calibri"/>
                <a:ea typeface="Calibri"/>
                <a:cs typeface="Calibri"/>
              </a:rPr>
              <a:t>maladie</a:t>
            </a:r>
            <a:r>
              <a:rPr lang="en-US">
                <a:latin typeface="Calibri"/>
                <a:ea typeface="Calibri"/>
                <a:cs typeface="Calibri"/>
              </a:rPr>
              <a:t> </a:t>
            </a:r>
            <a:r>
              <a:rPr lang="en-US" err="1">
                <a:latin typeface="Calibri"/>
                <a:ea typeface="Calibri"/>
                <a:cs typeface="Calibri"/>
              </a:rPr>
              <a:t>pulmonaire</a:t>
            </a:r>
            <a:r>
              <a:rPr lang="en-US">
                <a:latin typeface="Calibri"/>
                <a:ea typeface="Calibri"/>
                <a:cs typeface="Calibri"/>
              </a:rPr>
              <a:t> chronique, </a:t>
            </a:r>
            <a:r>
              <a:rPr lang="en-US" err="1">
                <a:latin typeface="Calibri"/>
                <a:ea typeface="Calibri"/>
                <a:cs typeface="Calibri"/>
              </a:rPr>
              <a:t>cardiopathie</a:t>
            </a:r>
            <a:r>
              <a:rPr lang="en-US">
                <a:latin typeface="Calibri"/>
                <a:ea typeface="Calibri"/>
                <a:cs typeface="Calibri"/>
              </a:rPr>
              <a:t> </a:t>
            </a:r>
            <a:r>
              <a:rPr lang="en-US" err="1">
                <a:latin typeface="Calibri"/>
                <a:ea typeface="Calibri"/>
                <a:cs typeface="Calibri"/>
              </a:rPr>
              <a:t>congénitale</a:t>
            </a:r>
            <a:r>
              <a:rPr lang="en-US">
                <a:latin typeface="Calibri"/>
                <a:ea typeface="Calibri"/>
                <a:cs typeface="Calibri"/>
              </a:rPr>
              <a:t>, hypertension </a:t>
            </a:r>
            <a:r>
              <a:rPr lang="en-US" err="1">
                <a:latin typeface="Calibri"/>
                <a:ea typeface="Calibri"/>
                <a:cs typeface="Calibri"/>
              </a:rPr>
              <a:t>artérielle</a:t>
            </a:r>
            <a:r>
              <a:rPr lang="en-US">
                <a:latin typeface="Calibri"/>
                <a:ea typeface="Calibri"/>
                <a:cs typeface="Calibri"/>
              </a:rPr>
              <a:t> </a:t>
            </a:r>
            <a:r>
              <a:rPr lang="en-US" err="1">
                <a:latin typeface="Calibri"/>
                <a:ea typeface="Calibri"/>
                <a:cs typeface="Calibri"/>
              </a:rPr>
              <a:t>pulmonaire</a:t>
            </a:r>
            <a:r>
              <a:rPr lang="en-US">
                <a:latin typeface="Calibri"/>
                <a:ea typeface="Calibri"/>
                <a:cs typeface="Calibri"/>
              </a:rPr>
              <a:t>, syndrome de Down, FK, </a:t>
            </a:r>
            <a:r>
              <a:rPr lang="en-US" err="1">
                <a:latin typeface="Calibri"/>
                <a:ea typeface="Calibri"/>
                <a:cs typeface="Calibri"/>
              </a:rPr>
              <a:t>greffe</a:t>
            </a:r>
            <a:r>
              <a:rPr lang="en-US">
                <a:latin typeface="Calibri"/>
                <a:ea typeface="Calibri"/>
                <a:cs typeface="Calibri"/>
              </a:rPr>
              <a:t> </a:t>
            </a:r>
            <a:r>
              <a:rPr lang="en-US" err="1">
                <a:latin typeface="Calibri"/>
                <a:ea typeface="Calibri"/>
                <a:cs typeface="Calibri"/>
              </a:rPr>
              <a:t>solide</a:t>
            </a:r>
            <a:r>
              <a:rPr lang="en-US">
                <a:latin typeface="Calibri"/>
                <a:ea typeface="Calibri"/>
                <a:cs typeface="Calibri"/>
              </a:rPr>
              <a:t> </a:t>
            </a:r>
            <a:r>
              <a:rPr lang="en-US" err="1">
                <a:latin typeface="Calibri"/>
                <a:ea typeface="Calibri"/>
                <a:cs typeface="Calibri"/>
              </a:rPr>
              <a:t>ou</a:t>
            </a:r>
            <a:r>
              <a:rPr lang="en-US">
                <a:latin typeface="Calibri"/>
                <a:ea typeface="Calibri"/>
                <a:cs typeface="Calibri"/>
              </a:rPr>
              <a:t> </a:t>
            </a:r>
            <a:r>
              <a:rPr lang="en-US" err="1">
                <a:latin typeface="Calibri"/>
                <a:ea typeface="Calibri"/>
                <a:cs typeface="Calibri"/>
              </a:rPr>
              <a:t>hémato</a:t>
            </a:r>
            <a:endParaRPr lang="en-US">
              <a:latin typeface="Calibri"/>
              <a:ea typeface="Calibri"/>
              <a:cs typeface="Calibri"/>
            </a:endParaRPr>
          </a:p>
        </p:txBody>
      </p:sp>
      <p:sp>
        <p:nvSpPr>
          <p:cNvPr id="4" name="Espace réservé du numéro de diapositive 3">
            <a:extLst>
              <a:ext uri="{FF2B5EF4-FFF2-40B4-BE49-F238E27FC236}">
                <a16:creationId xmlns:a16="http://schemas.microsoft.com/office/drawing/2014/main" id="{811D120A-EFC2-7377-0AA9-254BECC1865E}"/>
              </a:ext>
            </a:extLst>
          </p:cNvPr>
          <p:cNvSpPr>
            <a:spLocks noGrp="1"/>
          </p:cNvSpPr>
          <p:nvPr>
            <p:ph type="sldNum" sz="quarter" idx="5"/>
          </p:nvPr>
        </p:nvSpPr>
        <p:spPr/>
        <p:txBody>
          <a:bodyPr/>
          <a:lstStyle/>
          <a:p>
            <a:fld id="{E6FA134E-8311-414B-A8C4-2E295DACBF60}" type="slidenum">
              <a:rPr lang="fr-CA" smtClean="0"/>
              <a:t>29</a:t>
            </a:fld>
            <a:endParaRPr lang="fr-CA"/>
          </a:p>
        </p:txBody>
      </p:sp>
    </p:spTree>
    <p:extLst>
      <p:ext uri="{BB962C8B-B14F-4D97-AF65-F5344CB8AC3E}">
        <p14:creationId xmlns:p14="http://schemas.microsoft.com/office/powerpoint/2010/main" val="3494056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250BC-10E7-F5EB-B791-371EAAFAC66C}"/>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907EFCAA-FC05-2A8D-CD58-02065E1BDB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5CBD36-CD20-8083-705C-3627EE80F12D}"/>
              </a:ext>
            </a:extLst>
          </p:cNvPr>
          <p:cNvSpPr>
            <a:spLocks noGrp="1"/>
          </p:cNvSpPr>
          <p:nvPr>
            <p:ph type="body" idx="1"/>
          </p:nvPr>
        </p:nvSpPr>
        <p:spPr/>
        <p:txBody>
          <a:bodyPr/>
          <a:lstStyle/>
          <a:p>
            <a:endParaRPr lang="en-US">
              <a:latin typeface="Calibri"/>
              <a:ea typeface="Calibri"/>
              <a:cs typeface="Calibri"/>
            </a:endParaRPr>
          </a:p>
        </p:txBody>
      </p:sp>
      <p:sp>
        <p:nvSpPr>
          <p:cNvPr id="4" name="Espace réservé du numéro de diapositive 3">
            <a:extLst>
              <a:ext uri="{FF2B5EF4-FFF2-40B4-BE49-F238E27FC236}">
                <a16:creationId xmlns:a16="http://schemas.microsoft.com/office/drawing/2014/main" id="{1DE1CA52-FC3F-4AE7-4A1E-C56356EFEF53}"/>
              </a:ext>
            </a:extLst>
          </p:cNvPr>
          <p:cNvSpPr>
            <a:spLocks noGrp="1"/>
          </p:cNvSpPr>
          <p:nvPr>
            <p:ph type="sldNum" sz="quarter" idx="5"/>
          </p:nvPr>
        </p:nvSpPr>
        <p:spPr/>
        <p:txBody>
          <a:bodyPr/>
          <a:lstStyle/>
          <a:p>
            <a:fld id="{E6FA134E-8311-414B-A8C4-2E295DACBF60}" type="slidenum">
              <a:rPr lang="fr-CA" smtClean="0"/>
              <a:t>30</a:t>
            </a:fld>
            <a:endParaRPr lang="fr-CA"/>
          </a:p>
        </p:txBody>
      </p:sp>
    </p:spTree>
    <p:extLst>
      <p:ext uri="{BB962C8B-B14F-4D97-AF65-F5344CB8AC3E}">
        <p14:creationId xmlns:p14="http://schemas.microsoft.com/office/powerpoint/2010/main" val="886747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E606-3CB4-1364-1EB3-4324A51D257B}"/>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52AC0A01-88B6-8426-B5FF-A9CDC5CC56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1035430-AFFD-E145-D8F5-DDFE0E21F9C0}"/>
              </a:ext>
            </a:extLst>
          </p:cNvPr>
          <p:cNvSpPr>
            <a:spLocks noGrp="1"/>
          </p:cNvSpPr>
          <p:nvPr>
            <p:ph type="body" idx="1"/>
          </p:nvPr>
        </p:nvSpPr>
        <p:spPr/>
        <p:txBody>
          <a:bodyPr/>
          <a:lstStyle/>
          <a:p>
            <a:endParaRPr lang="en-US">
              <a:latin typeface="Calibri"/>
              <a:ea typeface="Calibri"/>
              <a:cs typeface="Calibri"/>
            </a:endParaRPr>
          </a:p>
        </p:txBody>
      </p:sp>
      <p:sp>
        <p:nvSpPr>
          <p:cNvPr id="4" name="Espace réservé du numéro de diapositive 3">
            <a:extLst>
              <a:ext uri="{FF2B5EF4-FFF2-40B4-BE49-F238E27FC236}">
                <a16:creationId xmlns:a16="http://schemas.microsoft.com/office/drawing/2014/main" id="{0B9FF197-30D1-D520-A45E-1AE0B6B8F719}"/>
              </a:ext>
            </a:extLst>
          </p:cNvPr>
          <p:cNvSpPr>
            <a:spLocks noGrp="1"/>
          </p:cNvSpPr>
          <p:nvPr>
            <p:ph type="sldNum" sz="quarter" idx="5"/>
          </p:nvPr>
        </p:nvSpPr>
        <p:spPr/>
        <p:txBody>
          <a:bodyPr/>
          <a:lstStyle/>
          <a:p>
            <a:fld id="{E6FA134E-8311-414B-A8C4-2E295DACBF60}" type="slidenum">
              <a:rPr lang="fr-CA" smtClean="0"/>
              <a:t>31</a:t>
            </a:fld>
            <a:endParaRPr lang="fr-CA"/>
          </a:p>
        </p:txBody>
      </p:sp>
    </p:spTree>
    <p:extLst>
      <p:ext uri="{BB962C8B-B14F-4D97-AF65-F5344CB8AC3E}">
        <p14:creationId xmlns:p14="http://schemas.microsoft.com/office/powerpoint/2010/main" val="1154427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cs typeface="Segoe UI"/>
              </a:rPr>
              <a:t>Nous profitons de ce webinaire pour effectuer un petit rappel quant aux bonnes pratiques en immunisation.</a:t>
            </a:r>
            <a:endParaRPr lang="fr-CA"/>
          </a:p>
          <a:p>
            <a:r>
              <a:rPr lang="fr-CA"/>
              <a:t>Je débute en vous parlant de </a:t>
            </a:r>
            <a:r>
              <a:rPr lang="fr-CA" err="1"/>
              <a:t>co</a:t>
            </a:r>
            <a:r>
              <a:rPr lang="fr-CA"/>
              <a:t>-administration : Les lignes directrices canadiennes relatives à la vaccination s’appliquent au Québec et stipulent que : </a:t>
            </a:r>
            <a:endParaRPr lang="en-US">
              <a:solidFill>
                <a:srgbClr val="444444"/>
              </a:solidFill>
              <a:cs typeface="Segoe UI"/>
            </a:endParaRPr>
          </a:p>
          <a:p>
            <a:pPr marL="171450" indent="-171450">
              <a:buFont typeface="Arial"/>
              <a:buChar char="•"/>
            </a:pPr>
            <a:r>
              <a:rPr lang="fr-CA"/>
              <a:t>Les personnes qui vaccinent devraient profiter de toutes les consultations cliniques pour s’enquérir de l’état vaccinal et, au besoin, procéder à la vaccination. </a:t>
            </a:r>
            <a:endParaRPr lang="en-US">
              <a:solidFill>
                <a:srgbClr val="444444"/>
              </a:solidFill>
            </a:endParaRPr>
          </a:p>
          <a:p>
            <a:pPr marL="171450" indent="-171450">
              <a:buFont typeface="Arial"/>
              <a:buChar char="•"/>
            </a:pPr>
            <a:r>
              <a:rPr lang="fr-CA"/>
              <a:t>En d’autres mots : la vaccination antigrippale est une occasion de vérifier le statut vaccinal d’une personne et au besoin, de procéder à l’administration des vaccins recommandés selon l’âge, les conditions médicales, les milieux de vie ou les habitudes de vie.</a:t>
            </a:r>
            <a:endParaRPr lang="en-US">
              <a:solidFill>
                <a:srgbClr val="444444"/>
              </a:solidFill>
            </a:endParaRPr>
          </a:p>
          <a:p>
            <a:pPr marL="171450" indent="-171450">
              <a:buFont typeface="Arial"/>
              <a:buChar char="•"/>
            </a:pPr>
            <a:endParaRPr lang="fr-CA">
              <a:solidFill>
                <a:srgbClr val="444444"/>
              </a:solidFill>
            </a:endParaRPr>
          </a:p>
          <a:p>
            <a:pPr marL="171450" indent="-171450">
              <a:buFont typeface="Arial"/>
              <a:buChar char="•"/>
            </a:pPr>
            <a:r>
              <a:rPr lang="fr-CA"/>
              <a:t>C’est ce qui m’amène à vous parler des avantages de la </a:t>
            </a:r>
            <a:r>
              <a:rPr lang="fr-CA" err="1"/>
              <a:t>co-admnistration</a:t>
            </a:r>
            <a:r>
              <a:rPr lang="fr-CA"/>
              <a:t> :</a:t>
            </a:r>
            <a:endParaRPr lang="en-US">
              <a:solidFill>
                <a:srgbClr val="444444"/>
              </a:solidFill>
            </a:endParaRPr>
          </a:p>
          <a:p>
            <a:r>
              <a:rPr lang="fr-CA"/>
              <a:t>Ce document disponible sur le site de l’INSPQ évalue la sécurité et l’efficacité de l’administration simultanée de plusieurs vaccins chez les personnes âgées. Les données disponibles sont généralement rassurantes pour la </a:t>
            </a:r>
            <a:r>
              <a:rPr lang="fr-CA" err="1"/>
              <a:t>co</a:t>
            </a:r>
            <a:r>
              <a:rPr lang="fr-CA"/>
              <a:t>-administration de deux vaccins, notamment les vaccins saisonniers contre la grippe, la COVID-19 et le virus respiratoire syncytial (VRS). Il est recommandé de favoriser cette pratique pour améliorer la couverture vaccinale et réduire le nombre de visites.</a:t>
            </a:r>
            <a:endParaRPr lang="en-US">
              <a:solidFill>
                <a:srgbClr val="444444"/>
              </a:solidFill>
            </a:endParaRP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32</a:t>
            </a:fld>
            <a:endParaRPr lang="fr-CA"/>
          </a:p>
        </p:txBody>
      </p:sp>
    </p:spTree>
    <p:extLst>
      <p:ext uri="{BB962C8B-B14F-4D97-AF65-F5344CB8AC3E}">
        <p14:creationId xmlns:p14="http://schemas.microsoft.com/office/powerpoint/2010/main" val="2544463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Avant </a:t>
            </a:r>
            <a:r>
              <a:rPr lang="en-US" err="1"/>
              <a:t>même</a:t>
            </a:r>
            <a:r>
              <a:rPr lang="en-US"/>
              <a:t> de </a:t>
            </a:r>
            <a:r>
              <a:rPr lang="en-US" err="1"/>
              <a:t>préparer</a:t>
            </a:r>
            <a:r>
              <a:rPr lang="en-US"/>
              <a:t> un </a:t>
            </a:r>
            <a:r>
              <a:rPr lang="en-US" err="1"/>
              <a:t>vaccin</a:t>
            </a:r>
            <a:r>
              <a:rPr lang="en-US"/>
              <a:t> </a:t>
            </a:r>
            <a:r>
              <a:rPr lang="en-US" err="1"/>
              <a:t>ou</a:t>
            </a:r>
            <a:r>
              <a:rPr lang="en-US"/>
              <a:t> un </a:t>
            </a:r>
            <a:r>
              <a:rPr lang="en-US" err="1"/>
              <a:t>produit</a:t>
            </a:r>
            <a:r>
              <a:rPr lang="en-US"/>
              <a:t> </a:t>
            </a:r>
            <a:r>
              <a:rPr lang="en-US" err="1"/>
              <a:t>immunisant</a:t>
            </a:r>
            <a:r>
              <a:rPr lang="en-US"/>
              <a:t>, il y a cinq </a:t>
            </a:r>
            <a:r>
              <a:rPr lang="en-US" err="1"/>
              <a:t>vérifications</a:t>
            </a:r>
            <a:r>
              <a:rPr lang="en-US"/>
              <a:t> </a:t>
            </a:r>
            <a:r>
              <a:rPr lang="en-US" err="1"/>
              <a:t>essentielles</a:t>
            </a:r>
            <a:r>
              <a:rPr lang="en-US"/>
              <a:t> à </a:t>
            </a:r>
            <a:r>
              <a:rPr lang="en-US" err="1"/>
              <a:t>réaliser</a:t>
            </a:r>
            <a:r>
              <a:rPr lang="en-US"/>
              <a:t> </a:t>
            </a:r>
            <a:r>
              <a:rPr lang="en-US" err="1"/>
              <a:t>afin</a:t>
            </a:r>
            <a:r>
              <a:rPr lang="en-US"/>
              <a:t> </a:t>
            </a:r>
            <a:r>
              <a:rPr lang="en-US" err="1"/>
              <a:t>d’assurer</a:t>
            </a:r>
            <a:r>
              <a:rPr lang="en-US"/>
              <a:t> </a:t>
            </a:r>
            <a:r>
              <a:rPr lang="en-US" err="1"/>
              <a:t>une</a:t>
            </a:r>
            <a:r>
              <a:rPr lang="en-US"/>
              <a:t> administration </a:t>
            </a:r>
            <a:r>
              <a:rPr lang="en-US" err="1"/>
              <a:t>sécuritaire</a:t>
            </a:r>
            <a:r>
              <a:rPr lang="en-US"/>
              <a:t> et </a:t>
            </a:r>
            <a:r>
              <a:rPr lang="en-US" err="1"/>
              <a:t>conforme</a:t>
            </a:r>
            <a:r>
              <a:rPr lang="en-US"/>
              <a:t>.</a:t>
            </a:r>
            <a:endParaRPr lang="fr-FR"/>
          </a:p>
          <a:p>
            <a:r>
              <a:rPr lang="en-US" b="1"/>
              <a:t>La première étape est </a:t>
            </a:r>
            <a:r>
              <a:rPr lang="en-US" b="1" err="1"/>
              <a:t>d’identifier</a:t>
            </a:r>
            <a:r>
              <a:rPr lang="en-US" b="1"/>
              <a:t> </a:t>
            </a:r>
            <a:r>
              <a:rPr lang="en-US" b="1" err="1"/>
              <a:t>l’usager</a:t>
            </a:r>
            <a:r>
              <a:rPr lang="en-US" b="1"/>
              <a:t>.</a:t>
            </a:r>
            <a:br>
              <a:rPr lang="en-US" b="1">
                <a:cs typeface="+mn-lt"/>
              </a:rPr>
            </a:br>
            <a:r>
              <a:rPr lang="en-US"/>
              <a:t> On </a:t>
            </a:r>
            <a:r>
              <a:rPr lang="en-US" err="1"/>
              <a:t>confirme</a:t>
            </a:r>
            <a:r>
              <a:rPr lang="en-US"/>
              <a:t> </a:t>
            </a:r>
            <a:r>
              <a:rPr lang="en-US" err="1"/>
              <a:t>toujours</a:t>
            </a:r>
            <a:r>
              <a:rPr lang="en-US"/>
              <a:t> au </a:t>
            </a:r>
            <a:r>
              <a:rPr lang="en-US" err="1"/>
              <a:t>moins</a:t>
            </a:r>
            <a:r>
              <a:rPr lang="en-US"/>
              <a:t> deux </a:t>
            </a:r>
            <a:r>
              <a:rPr lang="en-US" err="1"/>
              <a:t>identifiants</a:t>
            </a:r>
            <a:r>
              <a:rPr lang="en-US"/>
              <a:t>, par </a:t>
            </a:r>
            <a:r>
              <a:rPr lang="en-US" err="1"/>
              <a:t>exemple</a:t>
            </a:r>
            <a:r>
              <a:rPr lang="en-US"/>
              <a:t> le nom </a:t>
            </a:r>
            <a:r>
              <a:rPr lang="en-US" err="1"/>
              <a:t>complet</a:t>
            </a:r>
            <a:r>
              <a:rPr lang="en-US"/>
              <a:t> et la date de naissance, et on </a:t>
            </a:r>
            <a:r>
              <a:rPr lang="en-US" err="1"/>
              <a:t>s’assure</a:t>
            </a:r>
            <a:r>
              <a:rPr lang="en-US"/>
              <a:t> </a:t>
            </a:r>
            <a:r>
              <a:rPr lang="en-US" err="1"/>
              <a:t>que</a:t>
            </a:r>
            <a:r>
              <a:rPr lang="en-US"/>
              <a:t> </a:t>
            </a:r>
            <a:r>
              <a:rPr lang="en-US" err="1"/>
              <a:t>ces</a:t>
            </a:r>
            <a:r>
              <a:rPr lang="en-US"/>
              <a:t> </a:t>
            </a:r>
            <a:r>
              <a:rPr lang="en-US" err="1"/>
              <a:t>informations</a:t>
            </a:r>
            <a:r>
              <a:rPr lang="en-US"/>
              <a:t> correspondent au dossier de </a:t>
            </a:r>
            <a:r>
              <a:rPr lang="en-US" err="1"/>
              <a:t>l’usager</a:t>
            </a:r>
            <a:r>
              <a:rPr lang="en-US"/>
              <a:t>. Cette étape est </a:t>
            </a:r>
            <a:r>
              <a:rPr lang="en-US" err="1"/>
              <a:t>fondamentale</a:t>
            </a:r>
            <a:r>
              <a:rPr lang="en-US"/>
              <a:t> pour </a:t>
            </a:r>
            <a:r>
              <a:rPr lang="en-US" err="1"/>
              <a:t>éviter</a:t>
            </a:r>
            <a:r>
              <a:rPr lang="en-US"/>
              <a:t> toute </a:t>
            </a:r>
            <a:r>
              <a:rPr lang="en-US" err="1"/>
              <a:t>erreur</a:t>
            </a:r>
            <a:r>
              <a:rPr lang="en-US"/>
              <a:t> </a:t>
            </a:r>
            <a:r>
              <a:rPr lang="en-US" err="1"/>
              <a:t>d’identification</a:t>
            </a:r>
            <a:r>
              <a:rPr lang="en-US"/>
              <a:t>.</a:t>
            </a:r>
            <a:endParaRPr lang="fr-FR"/>
          </a:p>
          <a:p>
            <a:r>
              <a:rPr lang="en-US" b="1"/>
              <a:t>La deuxième étape </a:t>
            </a:r>
            <a:r>
              <a:rPr lang="en-US" b="1" err="1"/>
              <a:t>consiste</a:t>
            </a:r>
            <a:r>
              <a:rPr lang="en-US" b="1"/>
              <a:t> à </a:t>
            </a:r>
            <a:r>
              <a:rPr lang="en-US" b="1" err="1"/>
              <a:t>évaluer</a:t>
            </a:r>
            <a:r>
              <a:rPr lang="en-US" b="1"/>
              <a:t> </a:t>
            </a:r>
            <a:r>
              <a:rPr lang="en-US" b="1" err="1"/>
              <a:t>l’admissibilité</a:t>
            </a:r>
            <a:r>
              <a:rPr lang="en-US" b="1"/>
              <a:t>.</a:t>
            </a:r>
            <a:br>
              <a:rPr lang="en-US" b="1">
                <a:cs typeface="+mn-lt"/>
              </a:rPr>
            </a:br>
            <a:r>
              <a:rPr lang="en-US"/>
              <a:t> On </a:t>
            </a:r>
            <a:r>
              <a:rPr lang="en-US" err="1"/>
              <a:t>valide</a:t>
            </a:r>
            <a:r>
              <a:rPr lang="en-US"/>
              <a:t> </a:t>
            </a:r>
            <a:r>
              <a:rPr lang="en-US" err="1"/>
              <a:t>l’indication</a:t>
            </a:r>
            <a:r>
              <a:rPr lang="en-US"/>
              <a:t> du </a:t>
            </a:r>
            <a:r>
              <a:rPr lang="en-US" err="1"/>
              <a:t>vaccin</a:t>
            </a:r>
            <a:r>
              <a:rPr lang="en-US"/>
              <a:t>, les </a:t>
            </a:r>
            <a:r>
              <a:rPr lang="en-US" err="1"/>
              <a:t>critères</a:t>
            </a:r>
            <a:r>
              <a:rPr lang="en-US"/>
              <a:t> de </a:t>
            </a:r>
            <a:r>
              <a:rPr lang="en-US" err="1"/>
              <a:t>gratuité</a:t>
            </a:r>
            <a:r>
              <a:rPr lang="en-US"/>
              <a:t> </a:t>
            </a:r>
            <a:r>
              <a:rPr lang="en-US" err="1"/>
              <a:t>applicables</a:t>
            </a:r>
            <a:r>
              <a:rPr lang="en-US"/>
              <a:t>, les </a:t>
            </a:r>
            <a:r>
              <a:rPr lang="en-US" err="1"/>
              <a:t>antécédents</a:t>
            </a:r>
            <a:r>
              <a:rPr lang="en-US"/>
              <a:t> </a:t>
            </a:r>
            <a:r>
              <a:rPr lang="en-US" err="1"/>
              <a:t>vaccinaux</a:t>
            </a:r>
            <a:r>
              <a:rPr lang="en-US"/>
              <a:t>, </a:t>
            </a:r>
            <a:r>
              <a:rPr lang="en-US" err="1"/>
              <a:t>ainsi</a:t>
            </a:r>
            <a:r>
              <a:rPr lang="en-US"/>
              <a:t> </a:t>
            </a:r>
            <a:r>
              <a:rPr lang="en-US" err="1"/>
              <a:t>que</a:t>
            </a:r>
            <a:r>
              <a:rPr lang="en-US"/>
              <a:t> la </a:t>
            </a:r>
            <a:r>
              <a:rPr lang="en-US" err="1"/>
              <a:t>présence</a:t>
            </a:r>
            <a:r>
              <a:rPr lang="en-US"/>
              <a:t> de </a:t>
            </a:r>
            <a:r>
              <a:rPr lang="en-US" err="1"/>
              <a:t>précautions</a:t>
            </a:r>
            <a:r>
              <a:rPr lang="en-US"/>
              <a:t> </a:t>
            </a:r>
            <a:r>
              <a:rPr lang="en-US" err="1"/>
              <a:t>ou</a:t>
            </a:r>
            <a:r>
              <a:rPr lang="en-US"/>
              <a:t> de </a:t>
            </a:r>
            <a:r>
              <a:rPr lang="en-US" err="1"/>
              <a:t>contre</a:t>
            </a:r>
            <a:r>
              <a:rPr lang="en-US"/>
              <a:t>-indications. </a:t>
            </a:r>
            <a:r>
              <a:rPr lang="en-US" err="1"/>
              <a:t>C’est</a:t>
            </a:r>
            <a:r>
              <a:rPr lang="en-US"/>
              <a:t> </a:t>
            </a:r>
            <a:r>
              <a:rPr lang="en-US" err="1"/>
              <a:t>également</a:t>
            </a:r>
            <a:r>
              <a:rPr lang="en-US"/>
              <a:t> à </a:t>
            </a:r>
            <a:r>
              <a:rPr lang="en-US" err="1"/>
              <a:t>ce</a:t>
            </a:r>
            <a:r>
              <a:rPr lang="en-US"/>
              <a:t> moment </a:t>
            </a:r>
            <a:r>
              <a:rPr lang="en-US" err="1"/>
              <a:t>qu’on</a:t>
            </a:r>
            <a:r>
              <a:rPr lang="en-US"/>
              <a:t> </a:t>
            </a:r>
            <a:r>
              <a:rPr lang="en-US" err="1"/>
              <a:t>s’assure</a:t>
            </a:r>
            <a:r>
              <a:rPr lang="en-US"/>
              <a:t> </a:t>
            </a:r>
            <a:r>
              <a:rPr lang="en-US" err="1"/>
              <a:t>que</a:t>
            </a:r>
            <a:r>
              <a:rPr lang="en-US"/>
              <a:t> la vaccination est </a:t>
            </a:r>
            <a:r>
              <a:rPr lang="en-US" err="1"/>
              <a:t>appropriée</a:t>
            </a:r>
            <a:r>
              <a:rPr lang="en-US"/>
              <a:t> pour la situation </a:t>
            </a:r>
            <a:r>
              <a:rPr lang="en-US" err="1"/>
              <a:t>clinique</a:t>
            </a:r>
            <a:r>
              <a:rPr lang="en-US"/>
              <a:t> de </a:t>
            </a:r>
            <a:r>
              <a:rPr lang="en-US" err="1"/>
              <a:t>l’usager</a:t>
            </a:r>
            <a:r>
              <a:rPr lang="en-US"/>
              <a:t>.</a:t>
            </a:r>
            <a:endParaRPr lang="fr-FR"/>
          </a:p>
          <a:p>
            <a:r>
              <a:rPr lang="en-US" b="1"/>
              <a:t>La </a:t>
            </a:r>
            <a:r>
              <a:rPr lang="en-US" b="1" err="1"/>
              <a:t>troisième</a:t>
            </a:r>
            <a:r>
              <a:rPr lang="en-US" b="1"/>
              <a:t> étape est </a:t>
            </a:r>
            <a:r>
              <a:rPr lang="en-US" b="1" err="1"/>
              <a:t>d’informer</a:t>
            </a:r>
            <a:r>
              <a:rPr lang="en-US" b="1"/>
              <a:t>.</a:t>
            </a:r>
            <a:br>
              <a:rPr lang="en-US" b="1">
                <a:cs typeface="+mn-lt"/>
              </a:rPr>
            </a:br>
            <a:r>
              <a:rPr lang="en-US"/>
              <a:t> </a:t>
            </a:r>
            <a:r>
              <a:rPr lang="en-US" err="1"/>
              <a:t>L’usager</a:t>
            </a:r>
            <a:r>
              <a:rPr lang="en-US"/>
              <a:t> doit </a:t>
            </a:r>
            <a:r>
              <a:rPr lang="en-US" err="1"/>
              <a:t>recevoir</a:t>
            </a:r>
            <a:r>
              <a:rPr lang="en-US"/>
              <a:t> </a:t>
            </a:r>
            <a:r>
              <a:rPr lang="en-US" err="1"/>
              <a:t>l’information</a:t>
            </a:r>
            <a:r>
              <a:rPr lang="en-US"/>
              <a:t> </a:t>
            </a:r>
            <a:r>
              <a:rPr lang="en-US" err="1"/>
              <a:t>nécessaire</a:t>
            </a:r>
            <a:r>
              <a:rPr lang="en-US"/>
              <a:t> pour prendre </a:t>
            </a:r>
            <a:r>
              <a:rPr lang="en-US" err="1"/>
              <a:t>une</a:t>
            </a:r>
            <a:r>
              <a:rPr lang="en-US"/>
              <a:t> </a:t>
            </a:r>
            <a:r>
              <a:rPr lang="en-US" err="1"/>
              <a:t>décision</a:t>
            </a:r>
            <a:r>
              <a:rPr lang="en-US"/>
              <a:t> </a:t>
            </a:r>
            <a:r>
              <a:rPr lang="en-US" err="1"/>
              <a:t>éclairée</a:t>
            </a:r>
            <a:r>
              <a:rPr lang="en-US"/>
              <a:t>. On </a:t>
            </a:r>
            <a:r>
              <a:rPr lang="en-US" err="1"/>
              <a:t>explique</a:t>
            </a:r>
            <a:r>
              <a:rPr lang="en-US"/>
              <a:t> les </a:t>
            </a:r>
            <a:r>
              <a:rPr lang="en-US" err="1"/>
              <a:t>bénéfices</a:t>
            </a:r>
            <a:r>
              <a:rPr lang="en-US"/>
              <a:t> </a:t>
            </a:r>
            <a:r>
              <a:rPr lang="en-US" err="1"/>
              <a:t>attendus</a:t>
            </a:r>
            <a:r>
              <a:rPr lang="en-US"/>
              <a:t>, les </a:t>
            </a:r>
            <a:r>
              <a:rPr lang="en-US" err="1"/>
              <a:t>réactions</a:t>
            </a:r>
            <a:r>
              <a:rPr lang="en-US"/>
              <a:t> possibles après la vaccination, les </a:t>
            </a:r>
            <a:r>
              <a:rPr lang="en-US" err="1"/>
              <a:t>mesures</a:t>
            </a:r>
            <a:r>
              <a:rPr lang="en-US"/>
              <a:t> à prendre au </a:t>
            </a:r>
            <a:r>
              <a:rPr lang="en-US" err="1"/>
              <a:t>besoin</a:t>
            </a:r>
            <a:r>
              <a:rPr lang="en-US"/>
              <a:t> et on </a:t>
            </a:r>
            <a:r>
              <a:rPr lang="en-US" err="1"/>
              <a:t>obtient</a:t>
            </a:r>
            <a:r>
              <a:rPr lang="en-US"/>
              <a:t> le </a:t>
            </a:r>
            <a:r>
              <a:rPr lang="en-US" err="1"/>
              <a:t>consentement</a:t>
            </a:r>
            <a:r>
              <a:rPr lang="en-US"/>
              <a:t> libre et </a:t>
            </a:r>
            <a:r>
              <a:rPr lang="en-US" err="1"/>
              <a:t>éclairé</a:t>
            </a:r>
            <a:r>
              <a:rPr lang="en-US"/>
              <a:t>.</a:t>
            </a:r>
            <a:endParaRPr lang="fr-FR"/>
          </a:p>
          <a:p>
            <a:r>
              <a:rPr lang="en-US" b="1"/>
              <a:t>La </a:t>
            </a:r>
            <a:r>
              <a:rPr lang="en-US" b="1" err="1"/>
              <a:t>quatrième</a:t>
            </a:r>
            <a:r>
              <a:rPr lang="en-US" b="1"/>
              <a:t> étape est de </a:t>
            </a:r>
            <a:r>
              <a:rPr lang="en-US" b="1" err="1"/>
              <a:t>vérifier</a:t>
            </a:r>
            <a:r>
              <a:rPr lang="en-US" b="1"/>
              <a:t> le </a:t>
            </a:r>
            <a:r>
              <a:rPr lang="en-US" b="1" err="1"/>
              <a:t>produit</a:t>
            </a:r>
            <a:r>
              <a:rPr lang="en-US" b="1"/>
              <a:t>.</a:t>
            </a:r>
            <a:br>
              <a:rPr lang="en-US" b="1">
                <a:cs typeface="+mn-lt"/>
              </a:rPr>
            </a:br>
            <a:r>
              <a:rPr lang="en-US"/>
              <a:t> On </a:t>
            </a:r>
            <a:r>
              <a:rPr lang="en-US" err="1"/>
              <a:t>confirme</a:t>
            </a:r>
            <a:r>
              <a:rPr lang="en-US"/>
              <a:t> </a:t>
            </a:r>
            <a:r>
              <a:rPr lang="en-US" err="1"/>
              <a:t>qu’il</a:t>
            </a:r>
            <a:r>
              <a:rPr lang="en-US"/>
              <a:t> </a:t>
            </a:r>
            <a:r>
              <a:rPr lang="en-US" err="1"/>
              <a:t>s’agit</a:t>
            </a:r>
            <a:r>
              <a:rPr lang="en-US"/>
              <a:t> du bon </a:t>
            </a:r>
            <a:r>
              <a:rPr lang="en-US" err="1"/>
              <a:t>vaccin</a:t>
            </a:r>
            <a:r>
              <a:rPr lang="en-US"/>
              <a:t> </a:t>
            </a:r>
            <a:r>
              <a:rPr lang="en-US" err="1"/>
              <a:t>ou</a:t>
            </a:r>
            <a:r>
              <a:rPr lang="en-US"/>
              <a:t> du bon </a:t>
            </a:r>
            <a:r>
              <a:rPr lang="en-US" err="1"/>
              <a:t>produit</a:t>
            </a:r>
            <a:r>
              <a:rPr lang="en-US"/>
              <a:t>, dans la bonne formulation et la bonne concentration. On </a:t>
            </a:r>
            <a:r>
              <a:rPr lang="en-US" err="1"/>
              <a:t>vérifie</a:t>
            </a:r>
            <a:r>
              <a:rPr lang="en-US"/>
              <a:t> </a:t>
            </a:r>
            <a:r>
              <a:rPr lang="en-US" err="1"/>
              <a:t>également</a:t>
            </a:r>
            <a:r>
              <a:rPr lang="en-US"/>
              <a:t> le </a:t>
            </a:r>
            <a:r>
              <a:rPr lang="en-US" err="1"/>
              <a:t>numéro</a:t>
            </a:r>
            <a:r>
              <a:rPr lang="en-US"/>
              <a:t> de lot, la date de </a:t>
            </a:r>
            <a:r>
              <a:rPr lang="en-US" err="1"/>
              <a:t>péremption</a:t>
            </a:r>
            <a:r>
              <a:rPr lang="en-US"/>
              <a:t>, </a:t>
            </a:r>
            <a:r>
              <a:rPr lang="en-US" err="1"/>
              <a:t>l’aspect</a:t>
            </a:r>
            <a:r>
              <a:rPr lang="en-US"/>
              <a:t> du </a:t>
            </a:r>
            <a:r>
              <a:rPr lang="en-US" err="1"/>
              <a:t>produit</a:t>
            </a:r>
            <a:r>
              <a:rPr lang="en-US"/>
              <a:t> </a:t>
            </a:r>
            <a:r>
              <a:rPr lang="en-US" err="1"/>
              <a:t>ainsi</a:t>
            </a:r>
            <a:r>
              <a:rPr lang="en-US"/>
              <a:t> </a:t>
            </a:r>
            <a:r>
              <a:rPr lang="en-US" err="1"/>
              <a:t>que</a:t>
            </a:r>
            <a:r>
              <a:rPr lang="en-US"/>
              <a:t> le respect de la </a:t>
            </a:r>
            <a:r>
              <a:rPr lang="en-US" err="1"/>
              <a:t>chaîne</a:t>
            </a:r>
            <a:r>
              <a:rPr lang="en-US"/>
              <a:t> de </a:t>
            </a:r>
            <a:r>
              <a:rPr lang="en-US" err="1"/>
              <a:t>froid</a:t>
            </a:r>
            <a:r>
              <a:rPr lang="en-US"/>
              <a:t>.</a:t>
            </a:r>
            <a:endParaRPr lang="fr-FR"/>
          </a:p>
          <a:p>
            <a:r>
              <a:rPr lang="en-US" b="1" err="1"/>
              <a:t>Enfin</a:t>
            </a:r>
            <a:r>
              <a:rPr lang="en-US" b="1"/>
              <a:t>, la </a:t>
            </a:r>
            <a:r>
              <a:rPr lang="en-US" b="1" err="1"/>
              <a:t>cinquième</a:t>
            </a:r>
            <a:r>
              <a:rPr lang="en-US" b="1"/>
              <a:t> étape est de </a:t>
            </a:r>
            <a:r>
              <a:rPr lang="en-US" b="1" err="1"/>
              <a:t>planifier</a:t>
            </a:r>
            <a:r>
              <a:rPr lang="en-US" b="1"/>
              <a:t> </a:t>
            </a:r>
            <a:r>
              <a:rPr lang="en-US" b="1" err="1"/>
              <a:t>l’administration</a:t>
            </a:r>
            <a:r>
              <a:rPr lang="en-US" b="1"/>
              <a:t>.</a:t>
            </a:r>
            <a:br>
              <a:rPr lang="en-US" b="1">
                <a:cs typeface="+mn-lt"/>
              </a:rPr>
            </a:br>
            <a:r>
              <a:rPr lang="en-US"/>
              <a:t> On </a:t>
            </a:r>
            <a:r>
              <a:rPr lang="en-US" err="1"/>
              <a:t>détermine</a:t>
            </a:r>
            <a:r>
              <a:rPr lang="en-US"/>
              <a:t> la dose, la </a:t>
            </a:r>
            <a:r>
              <a:rPr lang="en-US" err="1"/>
              <a:t>voie</a:t>
            </a:r>
            <a:r>
              <a:rPr lang="en-US"/>
              <a:t> </a:t>
            </a:r>
            <a:r>
              <a:rPr lang="en-US" err="1"/>
              <a:t>d’administration</a:t>
            </a:r>
            <a:r>
              <a:rPr lang="en-US"/>
              <a:t>, le site </a:t>
            </a:r>
            <a:r>
              <a:rPr lang="en-US" err="1"/>
              <a:t>d’injection</a:t>
            </a:r>
            <a:r>
              <a:rPr lang="en-US"/>
              <a:t> et </a:t>
            </a:r>
            <a:r>
              <a:rPr lang="en-US" err="1"/>
              <a:t>l’aiguille</a:t>
            </a:r>
            <a:r>
              <a:rPr lang="en-US"/>
              <a:t> </a:t>
            </a:r>
            <a:r>
              <a:rPr lang="en-US" err="1"/>
              <a:t>appropriée</a:t>
            </a:r>
            <a:r>
              <a:rPr lang="en-US"/>
              <a:t>. On </a:t>
            </a:r>
            <a:r>
              <a:rPr lang="en-US" err="1"/>
              <a:t>s’assure</a:t>
            </a:r>
            <a:r>
              <a:rPr lang="en-US"/>
              <a:t> </a:t>
            </a:r>
            <a:r>
              <a:rPr lang="en-US" err="1"/>
              <a:t>aussi</a:t>
            </a:r>
            <a:r>
              <a:rPr lang="en-US"/>
              <a:t> de respecter les </a:t>
            </a:r>
            <a:r>
              <a:rPr lang="en-US" err="1"/>
              <a:t>recommandations</a:t>
            </a:r>
            <a:r>
              <a:rPr lang="en-US"/>
              <a:t> de coadministration </a:t>
            </a:r>
            <a:r>
              <a:rPr lang="en-US" err="1"/>
              <a:t>lorsqu’applicables</a:t>
            </a:r>
            <a:r>
              <a:rPr lang="en-US"/>
              <a:t> et de disposer du matériel </a:t>
            </a:r>
            <a:r>
              <a:rPr lang="en-US" err="1"/>
              <a:t>d’urgence</a:t>
            </a:r>
            <a:r>
              <a:rPr lang="en-US"/>
              <a:t> </a:t>
            </a:r>
            <a:r>
              <a:rPr lang="en-US" err="1"/>
              <a:t>nécessaire</a:t>
            </a:r>
            <a:r>
              <a:rPr lang="en-US"/>
              <a:t> </a:t>
            </a:r>
            <a:r>
              <a:rPr lang="en-US" err="1"/>
              <a:t>en</a:t>
            </a:r>
            <a:r>
              <a:rPr lang="en-US"/>
              <a:t> </a:t>
            </a:r>
            <a:r>
              <a:rPr lang="en-US" err="1"/>
              <a:t>cas</a:t>
            </a:r>
            <a:r>
              <a:rPr lang="en-US"/>
              <a:t> de </a:t>
            </a:r>
            <a:r>
              <a:rPr lang="en-US" err="1"/>
              <a:t>réaction</a:t>
            </a:r>
            <a:r>
              <a:rPr lang="en-US"/>
              <a:t> </a:t>
            </a:r>
            <a:r>
              <a:rPr lang="en-US" err="1"/>
              <a:t>immédiate</a:t>
            </a:r>
            <a:r>
              <a:rPr lang="en-US"/>
              <a:t>.</a:t>
            </a:r>
            <a:endParaRPr lang="fr-F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33</a:t>
            </a:fld>
            <a:endParaRPr lang="fr-CA"/>
          </a:p>
        </p:txBody>
      </p:sp>
    </p:spTree>
    <p:extLst>
      <p:ext uri="{BB962C8B-B14F-4D97-AF65-F5344CB8AC3E}">
        <p14:creationId xmlns:p14="http://schemas.microsoft.com/office/powerpoint/2010/main" val="506201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Au moment de </a:t>
            </a:r>
            <a:r>
              <a:rPr lang="en-US" err="1"/>
              <a:t>l’injection</a:t>
            </a:r>
            <a:endParaRPr lang="en-US" err="1">
              <a:cs typeface="Segoe UI"/>
            </a:endParaRPr>
          </a:p>
          <a:p>
            <a:r>
              <a:rPr lang="en-US"/>
              <a:t>Au moment de </a:t>
            </a:r>
            <a:r>
              <a:rPr lang="en-US" err="1"/>
              <a:t>procéder</a:t>
            </a:r>
            <a:r>
              <a:rPr lang="en-US"/>
              <a:t> à </a:t>
            </a:r>
            <a:r>
              <a:rPr lang="en-US" err="1"/>
              <a:t>l’injection</a:t>
            </a:r>
            <a:r>
              <a:rPr lang="en-US"/>
              <a:t>, on </a:t>
            </a:r>
            <a:r>
              <a:rPr lang="en-US" err="1"/>
              <a:t>reprend</a:t>
            </a:r>
            <a:r>
              <a:rPr lang="en-US"/>
              <a:t> </a:t>
            </a:r>
            <a:r>
              <a:rPr lang="en-US" err="1"/>
              <a:t>une</a:t>
            </a:r>
            <a:r>
              <a:rPr lang="en-US"/>
              <a:t> </a:t>
            </a:r>
            <a:r>
              <a:rPr lang="en-US" err="1"/>
              <a:t>dernière</a:t>
            </a:r>
            <a:r>
              <a:rPr lang="en-US"/>
              <a:t> </a:t>
            </a:r>
            <a:r>
              <a:rPr lang="en-US" err="1"/>
              <a:t>fois</a:t>
            </a:r>
            <a:r>
              <a:rPr lang="en-US"/>
              <a:t> les </a:t>
            </a:r>
            <a:r>
              <a:rPr lang="en-US" err="1"/>
              <a:t>vérifications</a:t>
            </a:r>
            <a:r>
              <a:rPr lang="en-US"/>
              <a:t> avec </a:t>
            </a:r>
            <a:r>
              <a:rPr lang="en-US" err="1"/>
              <a:t>l’usager</a:t>
            </a:r>
            <a:r>
              <a:rPr lang="en-US"/>
              <a:t>. On </a:t>
            </a:r>
            <a:r>
              <a:rPr lang="en-US" err="1"/>
              <a:t>s’assure</a:t>
            </a:r>
            <a:r>
              <a:rPr lang="en-US"/>
              <a:t> </a:t>
            </a:r>
            <a:r>
              <a:rPr lang="en-US" err="1"/>
              <a:t>notamment</a:t>
            </a:r>
            <a:r>
              <a:rPr lang="en-US"/>
              <a:t> </a:t>
            </a:r>
            <a:r>
              <a:rPr lang="en-US" err="1"/>
              <a:t>que</a:t>
            </a:r>
            <a:r>
              <a:rPr lang="en-US"/>
              <a:t> le </a:t>
            </a:r>
            <a:r>
              <a:rPr lang="en-US" b="1"/>
              <a:t>bon </a:t>
            </a:r>
            <a:r>
              <a:rPr lang="en-US" b="1" err="1"/>
              <a:t>produit</a:t>
            </a:r>
            <a:r>
              <a:rPr lang="en-US"/>
              <a:t> est </a:t>
            </a:r>
            <a:r>
              <a:rPr lang="en-US" err="1"/>
              <a:t>administré</a:t>
            </a:r>
            <a:r>
              <a:rPr lang="en-US"/>
              <a:t>, pour la </a:t>
            </a:r>
            <a:r>
              <a:rPr lang="en-US" b="1"/>
              <a:t>bonne indication</a:t>
            </a:r>
            <a:r>
              <a:rPr lang="en-US"/>
              <a:t>, et </a:t>
            </a:r>
            <a:r>
              <a:rPr lang="en-US" err="1"/>
              <a:t>que</a:t>
            </a:r>
            <a:r>
              <a:rPr lang="en-US"/>
              <a:t> le </a:t>
            </a:r>
            <a:r>
              <a:rPr lang="en-US" b="1" err="1"/>
              <a:t>consentement</a:t>
            </a:r>
            <a:r>
              <a:rPr lang="en-US"/>
              <a:t> a bien </a:t>
            </a:r>
            <a:r>
              <a:rPr lang="en-US" err="1"/>
              <a:t>été</a:t>
            </a:r>
            <a:r>
              <a:rPr lang="en-US"/>
              <a:t> </a:t>
            </a:r>
            <a:r>
              <a:rPr lang="en-US" err="1"/>
              <a:t>obtenu</a:t>
            </a:r>
            <a:r>
              <a:rPr lang="en-US"/>
              <a:t>.</a:t>
            </a:r>
            <a:endParaRPr lang="en-US">
              <a:cs typeface="Segoe UI"/>
            </a:endParaRPr>
          </a:p>
          <a:p>
            <a:r>
              <a:rPr lang="en-US"/>
              <a:t>Ensuite, on </a:t>
            </a:r>
            <a:r>
              <a:rPr lang="en-US" err="1"/>
              <a:t>choisit</a:t>
            </a:r>
            <a:r>
              <a:rPr lang="en-US"/>
              <a:t> la </a:t>
            </a:r>
            <a:r>
              <a:rPr lang="en-US" b="1" err="1"/>
              <a:t>voie</a:t>
            </a:r>
            <a:r>
              <a:rPr lang="en-US" b="1"/>
              <a:t> </a:t>
            </a:r>
            <a:r>
              <a:rPr lang="en-US" b="1" err="1"/>
              <a:t>d’administration</a:t>
            </a:r>
            <a:r>
              <a:rPr lang="en-US" b="1"/>
              <a:t>, le site </a:t>
            </a:r>
            <a:r>
              <a:rPr lang="en-US" b="1" err="1"/>
              <a:t>d’injection</a:t>
            </a:r>
            <a:r>
              <a:rPr lang="en-US" b="1"/>
              <a:t> et la longueur de </a:t>
            </a:r>
            <a:r>
              <a:rPr lang="en-US" b="1" err="1"/>
              <a:t>l’aiguille</a:t>
            </a:r>
            <a:r>
              <a:rPr lang="en-US"/>
              <a:t> </a:t>
            </a:r>
            <a:r>
              <a:rPr lang="en-US" err="1"/>
              <a:t>en</a:t>
            </a:r>
            <a:r>
              <a:rPr lang="en-US"/>
              <a:t> </a:t>
            </a:r>
            <a:r>
              <a:rPr lang="en-US" err="1"/>
              <a:t>fonction</a:t>
            </a:r>
            <a:r>
              <a:rPr lang="en-US"/>
              <a:t> de </a:t>
            </a:r>
            <a:r>
              <a:rPr lang="en-US" err="1"/>
              <a:t>l’âge</a:t>
            </a:r>
            <a:r>
              <a:rPr lang="en-US"/>
              <a:t> de la </a:t>
            </a:r>
            <a:r>
              <a:rPr lang="en-US" err="1"/>
              <a:t>personne</a:t>
            </a:r>
            <a:r>
              <a:rPr lang="en-US"/>
              <a:t>, de </a:t>
            </a:r>
            <a:r>
              <a:rPr lang="en-US" err="1"/>
              <a:t>sa</a:t>
            </a:r>
            <a:r>
              <a:rPr lang="en-US"/>
              <a:t> masse </a:t>
            </a:r>
            <a:r>
              <a:rPr lang="en-US" err="1"/>
              <a:t>musculaire</a:t>
            </a:r>
            <a:r>
              <a:rPr lang="en-US"/>
              <a:t> et des </a:t>
            </a:r>
            <a:r>
              <a:rPr lang="en-US" err="1"/>
              <a:t>recommandations</a:t>
            </a:r>
            <a:r>
              <a:rPr lang="en-US"/>
              <a:t> du PIQ.</a:t>
            </a:r>
            <a:endParaRPr lang="en-US">
              <a:cs typeface="Segoe UI"/>
            </a:endParaRPr>
          </a:p>
          <a:p>
            <a:r>
              <a:rPr lang="en-US" err="1"/>
              <a:t>Lorsque</a:t>
            </a:r>
            <a:r>
              <a:rPr lang="en-US"/>
              <a:t> </a:t>
            </a:r>
            <a:r>
              <a:rPr lang="en-US" err="1"/>
              <a:t>plusieurs</a:t>
            </a:r>
            <a:r>
              <a:rPr lang="en-US"/>
              <a:t> </a:t>
            </a:r>
            <a:r>
              <a:rPr lang="en-US" err="1"/>
              <a:t>produits</a:t>
            </a:r>
            <a:r>
              <a:rPr lang="en-US"/>
              <a:t> </a:t>
            </a:r>
            <a:r>
              <a:rPr lang="en-US" err="1"/>
              <a:t>doivent</a:t>
            </a:r>
            <a:r>
              <a:rPr lang="en-US"/>
              <a:t> </a:t>
            </a:r>
            <a:r>
              <a:rPr lang="en-US" err="1"/>
              <a:t>être</a:t>
            </a:r>
            <a:r>
              <a:rPr lang="en-US"/>
              <a:t> </a:t>
            </a:r>
            <a:r>
              <a:rPr lang="en-US" err="1"/>
              <a:t>administrés</a:t>
            </a:r>
            <a:r>
              <a:rPr lang="en-US"/>
              <a:t> </a:t>
            </a:r>
            <a:r>
              <a:rPr lang="en-US" err="1"/>
              <a:t>lors</a:t>
            </a:r>
            <a:r>
              <a:rPr lang="en-US"/>
              <a:t> de la </a:t>
            </a:r>
            <a:r>
              <a:rPr lang="en-US" err="1"/>
              <a:t>même</a:t>
            </a:r>
            <a:r>
              <a:rPr lang="en-US"/>
              <a:t> séance, on </a:t>
            </a:r>
            <a:r>
              <a:rPr lang="en-US" err="1"/>
              <a:t>s’assure</a:t>
            </a:r>
            <a:r>
              <a:rPr lang="en-US"/>
              <a:t> de les </a:t>
            </a:r>
            <a:r>
              <a:rPr lang="en-US" err="1"/>
              <a:t>administrer</a:t>
            </a:r>
            <a:r>
              <a:rPr lang="en-US"/>
              <a:t> à des </a:t>
            </a:r>
            <a:r>
              <a:rPr lang="en-US" b="1"/>
              <a:t>sites </a:t>
            </a:r>
            <a:r>
              <a:rPr lang="en-US" b="1" err="1"/>
              <a:t>d’injection</a:t>
            </a:r>
            <a:r>
              <a:rPr lang="en-US" b="1"/>
              <a:t> </a:t>
            </a:r>
            <a:r>
              <a:rPr lang="en-US" b="1" err="1"/>
              <a:t>distincts</a:t>
            </a:r>
            <a:r>
              <a:rPr lang="en-US"/>
              <a:t>, </a:t>
            </a:r>
            <a:r>
              <a:rPr lang="en-US" err="1"/>
              <a:t>conformément</a:t>
            </a:r>
            <a:r>
              <a:rPr lang="en-US"/>
              <a:t> aux </a:t>
            </a:r>
            <a:r>
              <a:rPr lang="en-US" err="1"/>
              <a:t>recommandations</a:t>
            </a:r>
            <a:r>
              <a:rPr lang="en-US"/>
              <a:t>.</a:t>
            </a:r>
            <a:endParaRPr lang="en-US">
              <a:cs typeface="Segoe UI"/>
            </a:endParaRPr>
          </a:p>
          <a:p>
            <a:r>
              <a:rPr lang="en-US" err="1"/>
              <a:t>Enfin</a:t>
            </a:r>
            <a:r>
              <a:rPr lang="en-US"/>
              <a:t>, il est important de rappeler </a:t>
            </a:r>
            <a:r>
              <a:rPr lang="en-US" err="1"/>
              <a:t>qu’on</a:t>
            </a:r>
            <a:r>
              <a:rPr lang="en-US"/>
              <a:t> ne </a:t>
            </a:r>
            <a:r>
              <a:rPr lang="en-US" err="1"/>
              <a:t>modifie</a:t>
            </a:r>
            <a:r>
              <a:rPr lang="en-US"/>
              <a:t> </a:t>
            </a:r>
            <a:r>
              <a:rPr lang="en-US" b="1"/>
              <a:t>jamais </a:t>
            </a:r>
            <a:r>
              <a:rPr lang="en-US" b="1" err="1"/>
              <a:t>une</a:t>
            </a:r>
            <a:r>
              <a:rPr lang="en-US" b="1"/>
              <a:t> dose</a:t>
            </a:r>
            <a:r>
              <a:rPr lang="en-US"/>
              <a:t> et </a:t>
            </a:r>
            <a:r>
              <a:rPr lang="en-US" err="1"/>
              <a:t>qu’on</a:t>
            </a:r>
            <a:r>
              <a:rPr lang="en-US"/>
              <a:t> ne </a:t>
            </a:r>
            <a:r>
              <a:rPr lang="en-US" b="1"/>
              <a:t>mélange pas des </a:t>
            </a:r>
            <a:r>
              <a:rPr lang="en-US" b="1" err="1"/>
              <a:t>produits</a:t>
            </a:r>
            <a:r>
              <a:rPr lang="en-US"/>
              <a:t> de </a:t>
            </a:r>
            <a:r>
              <a:rPr lang="en-US" err="1"/>
              <a:t>sa</a:t>
            </a:r>
            <a:r>
              <a:rPr lang="en-US"/>
              <a:t> propre initiative. </a:t>
            </a:r>
            <a:r>
              <a:rPr lang="en-US" err="1"/>
              <a:t>Ces</a:t>
            </a:r>
            <a:r>
              <a:rPr lang="en-US"/>
              <a:t> modifications </a:t>
            </a:r>
            <a:r>
              <a:rPr lang="en-US" err="1"/>
              <a:t>doivent</a:t>
            </a:r>
            <a:r>
              <a:rPr lang="en-US"/>
              <a:t> </a:t>
            </a:r>
            <a:r>
              <a:rPr lang="en-US" err="1"/>
              <a:t>être</a:t>
            </a:r>
            <a:r>
              <a:rPr lang="en-US"/>
              <a:t> faites </a:t>
            </a:r>
            <a:r>
              <a:rPr lang="en-US" err="1"/>
              <a:t>uniquement</a:t>
            </a:r>
            <a:r>
              <a:rPr lang="en-US"/>
              <a:t> </a:t>
            </a:r>
            <a:r>
              <a:rPr lang="en-US" err="1"/>
              <a:t>lorsqu’une</a:t>
            </a:r>
            <a:r>
              <a:rPr lang="en-US"/>
              <a:t> instruction </a:t>
            </a:r>
            <a:r>
              <a:rPr lang="en-US" err="1"/>
              <a:t>explicite</a:t>
            </a:r>
            <a:r>
              <a:rPr lang="en-US"/>
              <a:t> le </a:t>
            </a:r>
            <a:r>
              <a:rPr lang="en-US" err="1"/>
              <a:t>prévoit</a:t>
            </a:r>
            <a:r>
              <a:rPr lang="en-US"/>
              <a:t>.</a:t>
            </a:r>
            <a:endParaRPr lang="en-US">
              <a:cs typeface="Segoe U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E6FA134E-8311-414B-A8C4-2E295DACBF60}" type="slidenum">
              <a:rPr lang="fr-CA" smtClean="0"/>
              <a:t>34</a:t>
            </a:fld>
            <a:endParaRPr lang="fr-CA"/>
          </a:p>
        </p:txBody>
      </p:sp>
    </p:spTree>
    <p:extLst>
      <p:ext uri="{BB962C8B-B14F-4D97-AF65-F5344CB8AC3E}">
        <p14:creationId xmlns:p14="http://schemas.microsoft.com/office/powerpoint/2010/main" val="4269412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a:t>En ce qui concerne les commandes et les livraisons…celles-ci pourront être acheminées aux 2 semaines </a:t>
            </a:r>
            <a:r>
              <a:rPr lang="fr-CA" altLang="fr-FR">
                <a:solidFill>
                  <a:srgbClr val="FF0000"/>
                </a:solidFill>
              </a:rPr>
              <a:t>à partir du 2 octobre pour les sites réguliers et pour les PSL, les livraisons demeurent mensuelles. </a:t>
            </a:r>
            <a:r>
              <a:rPr lang="fr-CA" altLang="fr-FR">
                <a:solidFill>
                  <a:srgbClr val="FF0000"/>
                </a:solidFill>
                <a:highlight>
                  <a:srgbClr val="FFFF00"/>
                </a:highlight>
              </a:rPr>
              <a:t>La 1ere livraison </a:t>
            </a:r>
            <a:r>
              <a:rPr lang="fr-CA" altLang="fr-FR">
                <a:solidFill>
                  <a:srgbClr val="FF0000"/>
                </a:solidFill>
              </a:rPr>
              <a:t>qui concernait l’équipe mobile  et la clientèle prioritaire: sera effectuée le </a:t>
            </a:r>
            <a:r>
              <a:rPr lang="fr-CA" altLang="fr-FR">
                <a:solidFill>
                  <a:srgbClr val="FF0000"/>
                </a:solidFill>
                <a:highlight>
                  <a:srgbClr val="FFFF00"/>
                </a:highlight>
              </a:rPr>
              <a:t>2 octobre </a:t>
            </a:r>
            <a:r>
              <a:rPr lang="fr-CA" altLang="fr-FR">
                <a:solidFill>
                  <a:srgbClr val="FF0000"/>
                </a:solidFill>
              </a:rPr>
              <a:t>prochain. </a:t>
            </a:r>
          </a:p>
          <a:p>
            <a:r>
              <a:rPr lang="fr-CA" altLang="fr-FR"/>
              <a:t>Quant à la vaccination populationnelle: les commandes pourront être soumises du 2 au 6 octobre, pour des livraisons : les 14 </a:t>
            </a:r>
            <a:r>
              <a:rPr lang="fr-CA" altLang="fr-FR" err="1"/>
              <a:t>oct</a:t>
            </a:r>
            <a:r>
              <a:rPr lang="fr-CA" altLang="fr-FR"/>
              <a:t> et 15 Oct. Les allocations ont été déterminées en fonction des données de l’année dernière, du pourcentage populationnel et selon les allocations ministérielles. Vous trouverez les formulaires de commandes et inventaires sur le site de Santé Estrie, Outils pour vaccinateurs / section: Gestion des vaccins.</a:t>
            </a:r>
          </a:p>
          <a:p>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39</a:t>
            </a:fld>
            <a:endParaRPr lang="fr-CA"/>
          </a:p>
        </p:txBody>
      </p:sp>
    </p:spTree>
    <p:extLst>
      <p:ext uri="{BB962C8B-B14F-4D97-AF65-F5344CB8AC3E}">
        <p14:creationId xmlns:p14="http://schemas.microsoft.com/office/powerpoint/2010/main" val="1093426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42289">
              <a:defRPr/>
            </a:pPr>
            <a:r>
              <a:rPr lang="fr-CA" altLang="fr-FR"/>
              <a:t>Voici ce à quoi on fait référence quand on vous réfère au site de Santé Estrie /Section Professionnels/ Outils cliniques/ Vaccination et outils pour vaccinateurs / Section Gestion des vaccins/ Sur cette page, on y retrouve tous les outils nécessaires: formulaires et calendrier de commandes, les relevés de température, bordereaux de transport, formulaires en cas de BCF, etc.</a:t>
            </a:r>
          </a:p>
          <a:p>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40</a:t>
            </a:fld>
            <a:endParaRPr lang="fr-CA"/>
          </a:p>
        </p:txBody>
      </p:sp>
    </p:spTree>
    <p:extLst>
      <p:ext uri="{BB962C8B-B14F-4D97-AF65-F5344CB8AC3E}">
        <p14:creationId xmlns:p14="http://schemas.microsoft.com/office/powerpoint/2010/main" val="2339334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42289">
              <a:defRPr/>
            </a:pPr>
            <a:r>
              <a:rPr lang="fr-CA" altLang="fr-FR"/>
              <a:t>Concernant les Bris de chaine de froid, tout d’abord, il y a la formation ENA qui devrait être en mesure de bien répondre à vos questions; elle est nécessaire pour tous les répondants locaux. De plus, toujours sur le site de Santé Estrie, vous retrouverez la procédure à suivre en cas de BCF, ou si jamais vous avez un doute concernant la température de conservation des vaccins. Voici les principales mesures à mettre en place: Bien identifier les vaccins et les mettre en quarantaine, les garder au réfrigérateur en attendant la décision de l’Équipe GV, compléter le formulaire de demande d’évaluation de produits immunisants en cas de BCF, transmettre votre demande par courriel à notre équipe via l’adresse qui figure à l’écran. Nous sommes ouverts du lundi au vendredi de 8h30 à 16h30. </a:t>
            </a:r>
          </a:p>
          <a:p>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41</a:t>
            </a:fld>
            <a:endParaRPr lang="fr-CA"/>
          </a:p>
        </p:txBody>
      </p:sp>
    </p:spTree>
    <p:extLst>
      <p:ext uri="{BB962C8B-B14F-4D97-AF65-F5344CB8AC3E}">
        <p14:creationId xmlns:p14="http://schemas.microsoft.com/office/powerpoint/2010/main" val="2166428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Lire les 2 puces…Voici ce à quoi on fait référence quand on parle de faire la mise à jour de l’inventaire dans le SI-PMI: </a:t>
            </a: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42</a:t>
            </a:fld>
            <a:endParaRPr lang="fr-CA"/>
          </a:p>
        </p:txBody>
      </p:sp>
    </p:spTree>
    <p:extLst>
      <p:ext uri="{BB962C8B-B14F-4D97-AF65-F5344CB8AC3E}">
        <p14:creationId xmlns:p14="http://schemas.microsoft.com/office/powerpoint/2010/main" val="1938089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43</a:t>
            </a:fld>
            <a:endParaRPr lang="fr-CA"/>
          </a:p>
        </p:txBody>
      </p:sp>
    </p:spTree>
    <p:extLst>
      <p:ext uri="{BB962C8B-B14F-4D97-AF65-F5344CB8AC3E}">
        <p14:creationId xmlns:p14="http://schemas.microsoft.com/office/powerpoint/2010/main" val="251026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fr-CA" altLang="fr-FR">
                <a:solidFill>
                  <a:schemeClr val="accent1"/>
                </a:solidFill>
                <a:highlight>
                  <a:srgbClr val="FFFF00"/>
                </a:highlight>
              </a:rPr>
              <a:t>(Diapo à retirer) </a:t>
            </a:r>
            <a:r>
              <a:rPr lang="fr-CA" altLang="fr-FR">
                <a:solidFill>
                  <a:schemeClr val="accent1"/>
                </a:solidFill>
              </a:rPr>
              <a:t>En ce qui concerne l’emballage des vaccins, il est important de vous prévaloir d’un thermomètre, et de tout le matériel nécessaire pour le respect de la procédure visible à l’écran. Si l’achat d’un thermomètre MIN-MAX est un enjeu pour votre service, vous pouvez vous prévaloir des indicateurs thermiques; ça peut </a:t>
            </a:r>
            <a:r>
              <a:rPr lang="fr-CA" altLang="fr-FR">
                <a:solidFill>
                  <a:schemeClr val="accent1"/>
                </a:solidFill>
                <a:highlight>
                  <a:srgbClr val="FFFF00"/>
                </a:highlight>
              </a:rPr>
              <a:t>être une belle alternative. </a:t>
            </a:r>
            <a:endParaRPr lang="fr-CA" altLang="fr-FR">
              <a:highlight>
                <a:srgbClr val="FFFF00"/>
              </a:highlight>
            </a:endParaRPr>
          </a:p>
          <a:p>
            <a:pPr eaLnBrk="1" hangingPunct="1">
              <a:buFont typeface="Courier New" panose="02070309020205020404" pitchFamily="49" charset="0"/>
              <a:buNone/>
            </a:pPr>
            <a:r>
              <a:rPr lang="fr-CA" altLang="fr-FR"/>
              <a:t>  </a:t>
            </a:r>
          </a:p>
          <a:p>
            <a:r>
              <a:rPr lang="fr-CA" altLang="fr-FR"/>
              <a:t>La procédure d’emballage est disponible sur le site de Santé-Estrie ou en cliquant sur le lien visible à l’écran.…</a:t>
            </a:r>
            <a:r>
              <a:rPr lang="fr-CA" altLang="fr-FR" b="1"/>
              <a:t>Rappel: </a:t>
            </a:r>
            <a:r>
              <a:rPr lang="fr-CA" altLang="fr-FR"/>
              <a:t>il est important de préconditionner la glacière, que les vaccins soient emballés tout en laissant l’air circuler dans la glacière; ne pas compacter ou surcharger celle-ci puisque ça risque de trop abaisser la température des vaccins. Ne pas oublier de faire une remise à zéro « RESET » après chaque lecture et avant de fermer la glacière. Il est recommandé de toujours transporter les vaccins dans leur boite d’origine de manière à diminuer les risques de déplacement durant le transport. Aviser le transporteur de livrer directement le coli et de le remettre en mains propres à la personne responsable de la réception. S’assurer qu’une personne est avisée de l’arrivée des colis et respecte la procédure établie. Ne pas oublier de compléter le bordereau de transport; y inscrire une température avant le départ, ainsi qu’à l’arrivée. Ceci permet de diminuer le durée du BCF s’il y a lieu. </a:t>
            </a:r>
          </a:p>
          <a:p>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44</a:t>
            </a:fld>
            <a:endParaRPr lang="fr-CA"/>
          </a:p>
        </p:txBody>
      </p:sp>
    </p:spTree>
    <p:extLst>
      <p:ext uri="{BB962C8B-B14F-4D97-AF65-F5344CB8AC3E}">
        <p14:creationId xmlns:p14="http://schemas.microsoft.com/office/powerpoint/2010/main" val="488196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pPr>
            <a:r>
              <a:rPr lang="fr-CA" altLang="fr-FR"/>
              <a:t>Pour la réception et l’entreposage des vaccins, la procédure est aussi disponible au même endroit. Pr toute question en GV, veuillez consulter le Guide des Normes du ministère.  </a:t>
            </a:r>
          </a:p>
          <a:p>
            <a:pPr eaLnBrk="1" hangingPunct="1">
              <a:spcBef>
                <a:spcPct val="0"/>
              </a:spcBef>
            </a:pPr>
            <a:r>
              <a:rPr lang="fr-CA" altLang="fr-FR" b="1"/>
              <a:t>N.B. </a:t>
            </a:r>
            <a:r>
              <a:rPr lang="fr-CA" altLang="fr-FR"/>
              <a:t>Dès l’arrivée des vaccins, le colis doit être pris en charge immédiatement. Bien vouloir vous assurer que la température lors du transport a été respectée.</a:t>
            </a:r>
            <a:r>
              <a:rPr lang="fr-CA" altLang="fr-FR" b="1"/>
              <a:t> </a:t>
            </a:r>
            <a:r>
              <a:rPr lang="fr-CA" altLang="fr-FR"/>
              <a:t>Pour toutes autres questions, nous demeurons disponibles!! Merci de votre attention! Équipe GV….</a:t>
            </a:r>
            <a:endParaRPr lang="fr-CA"/>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45</a:t>
            </a:fld>
            <a:endParaRPr lang="fr-CA"/>
          </a:p>
        </p:txBody>
      </p:sp>
    </p:spTree>
    <p:extLst>
      <p:ext uri="{BB962C8B-B14F-4D97-AF65-F5344CB8AC3E}">
        <p14:creationId xmlns:p14="http://schemas.microsoft.com/office/powerpoint/2010/main" val="2943782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Nouveaux outils disponibles pour vos équipes à télécharger sur le site de Santé-Estrie </a:t>
            </a:r>
            <a:r>
              <a:rPr lang="fr-CA" err="1"/>
              <a:t>concernatn</a:t>
            </a:r>
            <a:r>
              <a:rPr lang="fr-CA"/>
              <a:t> l’emballage et le transport des vaccins, la réception et l’entreposage, ainsi que la surveillance des températures.</a:t>
            </a:r>
          </a:p>
          <a:p>
            <a:r>
              <a:rPr lang="fr-CA"/>
              <a:t> Période de questions? Merci!</a:t>
            </a:r>
          </a:p>
        </p:txBody>
      </p:sp>
      <p:sp>
        <p:nvSpPr>
          <p:cNvPr id="4" name="Espace réservé du numéro de diapositive 3"/>
          <p:cNvSpPr>
            <a:spLocks noGrp="1"/>
          </p:cNvSpPr>
          <p:nvPr>
            <p:ph type="sldNum" sz="quarter" idx="5"/>
          </p:nvPr>
        </p:nvSpPr>
        <p:spPr/>
        <p:txBody>
          <a:bodyPr/>
          <a:lstStyle/>
          <a:p>
            <a:fld id="{E6FA134E-8311-414B-A8C4-2E295DACBF60}" type="slidenum">
              <a:rPr lang="fr-CA" smtClean="0"/>
              <a:t>46</a:t>
            </a:fld>
            <a:endParaRPr lang="fr-CA"/>
          </a:p>
        </p:txBody>
      </p:sp>
    </p:spTree>
    <p:extLst>
      <p:ext uri="{BB962C8B-B14F-4D97-AF65-F5344CB8AC3E}">
        <p14:creationId xmlns:p14="http://schemas.microsoft.com/office/powerpoint/2010/main" val="3158807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ouverture_Cercle1">
    <p:bg>
      <p:bgPr>
        <a:solidFill>
          <a:srgbClr val="FFFFFF"/>
        </a:solidFill>
        <a:effectLst/>
      </p:bgPr>
    </p:bg>
    <p:spTree>
      <p:nvGrpSpPr>
        <p:cNvPr id="1" name=""/>
        <p:cNvGrpSpPr/>
        <p:nvPr/>
      </p:nvGrpSpPr>
      <p:grpSpPr>
        <a:xfrm>
          <a:off x="0" y="0"/>
          <a:ext cx="0" cy="0"/>
          <a:chOff x="0" y="0"/>
          <a:chExt cx="0" cy="0"/>
        </a:xfrm>
      </p:grpSpPr>
      <p:pic>
        <p:nvPicPr>
          <p:cNvPr id="8" name="Image 7" descr="Une image contenant capture d’écran, Bleu électrique, Graphique, bleu&#10;&#10;Le contenu généré par l’IA peut être incorrect.">
            <a:extLst>
              <a:ext uri="{FF2B5EF4-FFF2-40B4-BE49-F238E27FC236}">
                <a16:creationId xmlns:a16="http://schemas.microsoft.com/office/drawing/2014/main" id="{69297045-1C09-2FEF-BEB3-16BBE9CA507F}"/>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95536" y="2211710"/>
            <a:ext cx="6120680" cy="400110"/>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9" name="Titre 8"/>
          <p:cNvSpPr>
            <a:spLocks noGrp="1"/>
          </p:cNvSpPr>
          <p:nvPr>
            <p:ph type="title"/>
          </p:nvPr>
        </p:nvSpPr>
        <p:spPr>
          <a:xfrm>
            <a:off x="395536" y="1434305"/>
            <a:ext cx="6120680" cy="584775"/>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texte 7">
            <a:extLst>
              <a:ext uri="{FF2B5EF4-FFF2-40B4-BE49-F238E27FC236}">
                <a16:creationId xmlns:a16="http://schemas.microsoft.com/office/drawing/2014/main" id="{5C048FF5-14F8-2490-8327-247C516C7BBC}"/>
              </a:ext>
            </a:extLst>
          </p:cNvPr>
          <p:cNvSpPr>
            <a:spLocks noGrp="1"/>
          </p:cNvSpPr>
          <p:nvPr>
            <p:ph type="body" sz="quarter" idx="12" hasCustomPrompt="1"/>
          </p:nvPr>
        </p:nvSpPr>
        <p:spPr>
          <a:xfrm>
            <a:off x="395536" y="3055200"/>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a:t>Présenté par : </a:t>
            </a:r>
          </a:p>
        </p:txBody>
      </p:sp>
      <p:sp>
        <p:nvSpPr>
          <p:cNvPr id="7" name="Espace réservé du texte 7">
            <a:extLst>
              <a:ext uri="{FF2B5EF4-FFF2-40B4-BE49-F238E27FC236}">
                <a16:creationId xmlns:a16="http://schemas.microsoft.com/office/drawing/2014/main" id="{167782D2-ABC8-BCED-EF06-A4600D9EB6DA}"/>
              </a:ext>
            </a:extLst>
          </p:cNvPr>
          <p:cNvSpPr>
            <a:spLocks noGrp="1"/>
          </p:cNvSpPr>
          <p:nvPr>
            <p:ph type="body" sz="quarter" idx="13" hasCustomPrompt="1"/>
          </p:nvPr>
        </p:nvSpPr>
        <p:spPr>
          <a:xfrm>
            <a:off x="395536" y="3512263"/>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a:t>Date</a:t>
            </a:r>
          </a:p>
        </p:txBody>
      </p:sp>
      <p:sp>
        <p:nvSpPr>
          <p:cNvPr id="11" name="ZoneTexte 10">
            <a:extLst>
              <a:ext uri="{FF2B5EF4-FFF2-40B4-BE49-F238E27FC236}">
                <a16:creationId xmlns:a16="http://schemas.microsoft.com/office/drawing/2014/main" id="{1426F9C1-90D7-7F08-F32E-2CD3F641BA2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9460239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ouverture_Cercle1">
    <p:bg>
      <p:bgPr>
        <a:solidFill>
          <a:srgbClr val="FFFFFF"/>
        </a:solidFill>
        <a:effectLst/>
      </p:bgPr>
    </p:bg>
    <p:spTree>
      <p:nvGrpSpPr>
        <p:cNvPr id="1" name=""/>
        <p:cNvGrpSpPr/>
        <p:nvPr/>
      </p:nvGrpSpPr>
      <p:grpSpPr>
        <a:xfrm>
          <a:off x="0" y="0"/>
          <a:ext cx="0" cy="0"/>
          <a:chOff x="0" y="0"/>
          <a:chExt cx="0" cy="0"/>
        </a:xfrm>
      </p:grpSpPr>
      <p:pic>
        <p:nvPicPr>
          <p:cNvPr id="11" name="Image 10" descr="Une image contenant capture d’écran, Bleu électrique, bleu, violet&#10;&#10;Le contenu généré par l’IA peut être incorrect.">
            <a:extLst>
              <a:ext uri="{FF2B5EF4-FFF2-40B4-BE49-F238E27FC236}">
                <a16:creationId xmlns:a16="http://schemas.microsoft.com/office/drawing/2014/main" id="{772D5ACC-F35E-A714-8ADC-80DE6B118F80}"/>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95536" y="2211710"/>
            <a:ext cx="6120680" cy="400110"/>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9" name="Titre 8"/>
          <p:cNvSpPr>
            <a:spLocks noGrp="1"/>
          </p:cNvSpPr>
          <p:nvPr>
            <p:ph type="title"/>
          </p:nvPr>
        </p:nvSpPr>
        <p:spPr>
          <a:xfrm>
            <a:off x="395536" y="1434305"/>
            <a:ext cx="6120680" cy="584775"/>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texte 7">
            <a:extLst>
              <a:ext uri="{FF2B5EF4-FFF2-40B4-BE49-F238E27FC236}">
                <a16:creationId xmlns:a16="http://schemas.microsoft.com/office/drawing/2014/main" id="{451DDCC9-6FA8-D028-646A-276BE94F861F}"/>
              </a:ext>
            </a:extLst>
          </p:cNvPr>
          <p:cNvSpPr>
            <a:spLocks noGrp="1"/>
          </p:cNvSpPr>
          <p:nvPr>
            <p:ph type="body" sz="quarter" idx="12" hasCustomPrompt="1"/>
          </p:nvPr>
        </p:nvSpPr>
        <p:spPr>
          <a:xfrm>
            <a:off x="395536" y="3055200"/>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a:t>Présenté par : </a:t>
            </a:r>
          </a:p>
        </p:txBody>
      </p:sp>
      <p:sp>
        <p:nvSpPr>
          <p:cNvPr id="5" name="Espace réservé du texte 7">
            <a:extLst>
              <a:ext uri="{FF2B5EF4-FFF2-40B4-BE49-F238E27FC236}">
                <a16:creationId xmlns:a16="http://schemas.microsoft.com/office/drawing/2014/main" id="{118EE655-A69C-FCA5-AA12-4C095A74019E}"/>
              </a:ext>
            </a:extLst>
          </p:cNvPr>
          <p:cNvSpPr>
            <a:spLocks noGrp="1"/>
          </p:cNvSpPr>
          <p:nvPr>
            <p:ph type="body" sz="quarter" idx="13" hasCustomPrompt="1"/>
          </p:nvPr>
        </p:nvSpPr>
        <p:spPr>
          <a:xfrm>
            <a:off x="395536" y="3512263"/>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a:t>Date</a:t>
            </a:r>
          </a:p>
        </p:txBody>
      </p:sp>
      <p:sp>
        <p:nvSpPr>
          <p:cNvPr id="6" name="ZoneTexte 5">
            <a:extLst>
              <a:ext uri="{FF2B5EF4-FFF2-40B4-BE49-F238E27FC236}">
                <a16:creationId xmlns:a16="http://schemas.microsoft.com/office/drawing/2014/main" id="{8BCFE059-5AC6-3FC5-541E-D55CB0E06426}"/>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lumMod val="20000"/>
                    <a:lumOff val="80000"/>
                  </a:schemeClr>
                </a:solidFill>
              </a:rPr>
              <a:t>Santé Québec Estrie – CHUS</a:t>
            </a:r>
          </a:p>
        </p:txBody>
      </p:sp>
    </p:spTree>
    <p:extLst>
      <p:ext uri="{BB962C8B-B14F-4D97-AF65-F5344CB8AC3E}">
        <p14:creationId xmlns:p14="http://schemas.microsoft.com/office/powerpoint/2010/main" val="77515770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uverture_Coeur">
    <p:bg>
      <p:bgPr>
        <a:solidFill>
          <a:srgbClr val="FFFFFF"/>
        </a:solidFill>
        <a:effectLst/>
      </p:bgPr>
    </p:bg>
    <p:spTree>
      <p:nvGrpSpPr>
        <p:cNvPr id="1" name=""/>
        <p:cNvGrpSpPr/>
        <p:nvPr/>
      </p:nvGrpSpPr>
      <p:grpSpPr>
        <a:xfrm>
          <a:off x="0" y="0"/>
          <a:ext cx="0" cy="0"/>
          <a:chOff x="0" y="0"/>
          <a:chExt cx="0" cy="0"/>
        </a:xfrm>
      </p:grpSpPr>
      <p:pic>
        <p:nvPicPr>
          <p:cNvPr id="5" name="Image 4" descr="Une image contenant Graphique, capture d’écran, Bleu électrique, graphisme&#10;&#10;Le contenu généré par l’IA peut être incorrect.">
            <a:extLst>
              <a:ext uri="{FF2B5EF4-FFF2-40B4-BE49-F238E27FC236}">
                <a16:creationId xmlns:a16="http://schemas.microsoft.com/office/drawing/2014/main" id="{8E707F15-4C2E-EC95-6962-C80A5E2528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275856" y="2652160"/>
            <a:ext cx="540060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9" name="Titre 8"/>
          <p:cNvSpPr>
            <a:spLocks noGrp="1"/>
          </p:cNvSpPr>
          <p:nvPr>
            <p:ph type="title"/>
          </p:nvPr>
        </p:nvSpPr>
        <p:spPr>
          <a:xfrm>
            <a:off x="3275856" y="1874755"/>
            <a:ext cx="5400600" cy="535531"/>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texte 7">
            <a:extLst>
              <a:ext uri="{FF2B5EF4-FFF2-40B4-BE49-F238E27FC236}">
                <a16:creationId xmlns:a16="http://schemas.microsoft.com/office/drawing/2014/main" id="{C7ABDA54-8962-1053-D0B1-3E0C454B0C41}"/>
              </a:ext>
            </a:extLst>
          </p:cNvPr>
          <p:cNvSpPr>
            <a:spLocks noGrp="1"/>
          </p:cNvSpPr>
          <p:nvPr>
            <p:ph type="body" sz="quarter" idx="12" hasCustomPrompt="1"/>
          </p:nvPr>
        </p:nvSpPr>
        <p:spPr>
          <a:xfrm>
            <a:off x="395536" y="4083918"/>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a:t>Présenté par : </a:t>
            </a:r>
          </a:p>
        </p:txBody>
      </p:sp>
      <p:sp>
        <p:nvSpPr>
          <p:cNvPr id="6" name="Espace réservé du texte 7">
            <a:extLst>
              <a:ext uri="{FF2B5EF4-FFF2-40B4-BE49-F238E27FC236}">
                <a16:creationId xmlns:a16="http://schemas.microsoft.com/office/drawing/2014/main" id="{48979945-946C-25C9-8421-48A233661501}"/>
              </a:ext>
            </a:extLst>
          </p:cNvPr>
          <p:cNvSpPr>
            <a:spLocks noGrp="1"/>
          </p:cNvSpPr>
          <p:nvPr>
            <p:ph type="body" sz="quarter" idx="13" hasCustomPrompt="1"/>
          </p:nvPr>
        </p:nvSpPr>
        <p:spPr>
          <a:xfrm>
            <a:off x="395536" y="4540981"/>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a:t>Date</a:t>
            </a:r>
          </a:p>
        </p:txBody>
      </p:sp>
      <p:sp>
        <p:nvSpPr>
          <p:cNvPr id="4" name="ZoneTexte 3">
            <a:extLst>
              <a:ext uri="{FF2B5EF4-FFF2-40B4-BE49-F238E27FC236}">
                <a16:creationId xmlns:a16="http://schemas.microsoft.com/office/drawing/2014/main" id="{9CCC92BB-4D5E-F9B1-0D47-6C8124EA8B72}"/>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lumMod val="20000"/>
                    <a:lumOff val="80000"/>
                  </a:schemeClr>
                </a:solidFill>
              </a:rPr>
              <a:t>Santé Québec Estrie – CHUS</a:t>
            </a:r>
          </a:p>
        </p:txBody>
      </p:sp>
    </p:spTree>
    <p:extLst>
      <p:ext uri="{BB962C8B-B14F-4D97-AF65-F5344CB8AC3E}">
        <p14:creationId xmlns:p14="http://schemas.microsoft.com/office/powerpoint/2010/main" val="8756884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pic>
        <p:nvPicPr>
          <p:cNvPr id="3074" name="Picture 2" descr="B:\PDG\230 PDG-Communications-Graphisme\Outils\18 - Communications\Image de marque\Nouvelle image\Gabarit PPT\PowerPoint JPEG\PPT_2024_Int_2A.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80" y="-2634"/>
            <a:ext cx="9149680" cy="514868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p:cNvSpPr>
            <a:spLocks noGrp="1"/>
          </p:cNvSpPr>
          <p:nvPr>
            <p:ph type="title" hasCustomPrompt="1"/>
          </p:nvPr>
        </p:nvSpPr>
        <p:spPr>
          <a:xfrm>
            <a:off x="2555776" y="415353"/>
            <a:ext cx="6336704" cy="691586"/>
          </a:xfrm>
        </p:spPr>
        <p:txBody>
          <a:bodyPr>
            <a:normAutofit/>
          </a:bodyPr>
          <a:lstStyle>
            <a:lvl1pPr algn="l">
              <a:defRPr sz="3200" cap="all" baseline="0">
                <a:solidFill>
                  <a:schemeClr val="tx2"/>
                </a:solidFill>
                <a:latin typeface="Franklin Gothic Medium" panose="020B0603020102020204" pitchFamily="34" charset="0"/>
              </a:defRPr>
            </a:lvl1pPr>
          </a:lstStyle>
          <a:p>
            <a:r>
              <a:rPr lang="fr-FR"/>
              <a:t>Titre</a:t>
            </a:r>
            <a:endParaRPr lang="fr-CA"/>
          </a:p>
        </p:txBody>
      </p:sp>
      <p:sp>
        <p:nvSpPr>
          <p:cNvPr id="3" name="Espace réservé du contenu 2"/>
          <p:cNvSpPr>
            <a:spLocks noGrp="1"/>
          </p:cNvSpPr>
          <p:nvPr>
            <p:ph idx="1"/>
          </p:nvPr>
        </p:nvSpPr>
        <p:spPr>
          <a:xfrm>
            <a:off x="2555776" y="1409526"/>
            <a:ext cx="6336704" cy="3394472"/>
          </a:xfrm>
        </p:spPr>
        <p:txBody>
          <a:bodyPr/>
          <a:lstStyle>
            <a:lvl1pPr marL="342900" indent="-342900">
              <a:buClr>
                <a:schemeClr val="accent2"/>
              </a:buClr>
              <a:buFont typeface="Courier New" panose="02070309020205020404" pitchFamily="49" charset="0"/>
              <a:buChar char="o"/>
              <a:defRPr sz="3200">
                <a:solidFill>
                  <a:schemeClr val="tx2"/>
                </a:solidFill>
                <a:latin typeface="Franklin Gothic Book" panose="020B0503020102020204" pitchFamily="34" charset="0"/>
              </a:defRPr>
            </a:lvl1pPr>
            <a:lvl2pPr marL="742950" indent="-285750">
              <a:buClr>
                <a:schemeClr val="accent3"/>
              </a:buClr>
              <a:buFont typeface="Arial" panose="020B0604020202020204" pitchFamily="34" charset="0"/>
              <a:buChar char="•"/>
              <a:defRPr>
                <a:solidFill>
                  <a:schemeClr val="tx2"/>
                </a:solidFill>
                <a:latin typeface="Franklin Gothic Book" panose="020B0503020102020204" pitchFamily="34" charset="0"/>
              </a:defRPr>
            </a:lvl2pPr>
            <a:lvl3pPr marL="1143000" indent="-228600">
              <a:buClr>
                <a:schemeClr val="accent2"/>
              </a:buClr>
              <a:buFont typeface="Courier New" panose="02070309020205020404" pitchFamily="49" charset="0"/>
              <a:buChar char="o"/>
              <a:defRPr sz="2400">
                <a:solidFill>
                  <a:schemeClr val="tx2"/>
                </a:solidFill>
                <a:latin typeface="Franklin Gothic Book" panose="020B0503020102020204" pitchFamily="34" charset="0"/>
              </a:defRPr>
            </a:lvl3pPr>
            <a:lvl4pPr marL="1600200" indent="-228600">
              <a:buClr>
                <a:schemeClr val="accent3"/>
              </a:buClr>
              <a:buFont typeface="Arial" panose="020B0604020202020204" pitchFamily="34" charset="0"/>
              <a:buChar char="•"/>
              <a:defRPr>
                <a:solidFill>
                  <a:schemeClr val="tx2"/>
                </a:solidFill>
                <a:latin typeface="Franklin Gothic Book" panose="020B0503020102020204" pitchFamily="34" charset="0"/>
              </a:defRPr>
            </a:lvl4pPr>
            <a:lvl5pPr>
              <a:buClr>
                <a:schemeClr val="accent3"/>
              </a:buClr>
              <a:defRPr>
                <a:solidFill>
                  <a:schemeClr val="tx2"/>
                </a:solidFill>
                <a:latin typeface="Franklin Gothic Book" panose="020B0503020102020204" pitchFamily="34" charset="0"/>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9" name="Espace réservé du numéro de diapositive 5"/>
          <p:cNvSpPr>
            <a:spLocks noGrp="1"/>
          </p:cNvSpPr>
          <p:nvPr>
            <p:ph type="sldNum" sz="quarter" idx="11"/>
          </p:nvPr>
        </p:nvSpPr>
        <p:spPr>
          <a:xfrm>
            <a:off x="3059832" y="4677984"/>
            <a:ext cx="2133600" cy="273844"/>
          </a:xfrm>
        </p:spPr>
        <p:txBody>
          <a:bodyPr/>
          <a:lstStyle/>
          <a:p>
            <a:fld id="{3D40EFED-8DDF-436A-B43E-699B51436B40}" type="slidenum">
              <a:rPr lang="fr-CA" smtClean="0"/>
              <a:t>‹N°›</a:t>
            </a:fld>
            <a:endParaRPr lang="fr-CA"/>
          </a:p>
        </p:txBody>
      </p:sp>
    </p:spTree>
    <p:extLst>
      <p:ext uri="{BB962C8B-B14F-4D97-AF65-F5344CB8AC3E}">
        <p14:creationId xmlns:p14="http://schemas.microsoft.com/office/powerpoint/2010/main" val="2732305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683568" y="3061123"/>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683568" y="2283718"/>
            <a:ext cx="6120680" cy="538417"/>
          </a:xfrm>
          <a:prstGeom prst="rect">
            <a:avLst/>
          </a:prstGeom>
        </p:spPr>
        <p:txBody>
          <a:bodyPr wrap="square">
            <a:spAutoFit/>
          </a:bodyPr>
          <a:lstStyle>
            <a:lvl1pPr algn="l">
              <a:defRPr sz="3200" b="0">
                <a:solidFill>
                  <a:schemeClr val="tx1"/>
                </a:solidFill>
              </a:defRPr>
            </a:lvl1pPr>
          </a:lstStyle>
          <a:p>
            <a:r>
              <a:rPr lang="fr-FR"/>
              <a:t>Modifiez le style du titre</a:t>
            </a:r>
            <a:endParaRPr lang="fr-CA"/>
          </a:p>
        </p:txBody>
      </p:sp>
      <p:sp>
        <p:nvSpPr>
          <p:cNvPr id="4" name="Espace réservé du texte 7">
            <a:extLst>
              <a:ext uri="{FF2B5EF4-FFF2-40B4-BE49-F238E27FC236}">
                <a16:creationId xmlns:a16="http://schemas.microsoft.com/office/drawing/2014/main" id="{DCA2241F-4BBB-8B0B-620C-B486DDBF4B15}"/>
              </a:ext>
            </a:extLst>
          </p:cNvPr>
          <p:cNvSpPr>
            <a:spLocks noGrp="1"/>
          </p:cNvSpPr>
          <p:nvPr>
            <p:ph type="body" sz="quarter" idx="11" hasCustomPrompt="1"/>
          </p:nvPr>
        </p:nvSpPr>
        <p:spPr>
          <a:xfrm>
            <a:off x="2915816" y="233187"/>
            <a:ext cx="5760640" cy="164998"/>
          </a:xfrm>
          <a:prstGeom prst="rect">
            <a:avLst/>
          </a:prstGeom>
        </p:spPr>
        <p:txBody>
          <a:bodyPr/>
          <a:lstStyle>
            <a:lvl1pPr algn="r">
              <a:spcBef>
                <a:spcPts val="0"/>
              </a:spcBef>
              <a:buNone/>
              <a:defRPr sz="1000">
                <a:solidFill>
                  <a:schemeClr val="tx1">
                    <a:lumMod val="20000"/>
                    <a:lumOff val="80000"/>
                  </a:schemeClr>
                </a:solidFill>
              </a:defRPr>
            </a:lvl1pPr>
          </a:lstStyle>
          <a:p>
            <a:pPr lvl="0"/>
            <a:r>
              <a:rPr lang="fr-CA"/>
              <a:t>Santé Québec Territoire</a:t>
            </a:r>
          </a:p>
        </p:txBody>
      </p:sp>
      <p:sp>
        <p:nvSpPr>
          <p:cNvPr id="2" name="Espace réservé du texte 7">
            <a:extLst>
              <a:ext uri="{FF2B5EF4-FFF2-40B4-BE49-F238E27FC236}">
                <a16:creationId xmlns:a16="http://schemas.microsoft.com/office/drawing/2014/main" id="{FE9F0CC6-B2AE-FCA0-59A3-43EE0CEFB74D}"/>
              </a:ext>
            </a:extLst>
          </p:cNvPr>
          <p:cNvSpPr>
            <a:spLocks noGrp="1"/>
          </p:cNvSpPr>
          <p:nvPr>
            <p:ph type="body" sz="quarter" idx="12" hasCustomPrompt="1"/>
          </p:nvPr>
        </p:nvSpPr>
        <p:spPr>
          <a:xfrm>
            <a:off x="683568" y="3795886"/>
            <a:ext cx="5616624" cy="369332"/>
          </a:xfrm>
          <a:prstGeom prst="rect">
            <a:avLst/>
          </a:prstGeom>
        </p:spPr>
        <p:txBody>
          <a:bodyPr/>
          <a:lstStyle>
            <a:lvl1pPr>
              <a:lnSpc>
                <a:spcPct val="150000"/>
              </a:lnSpc>
              <a:spcBef>
                <a:spcPts val="0"/>
              </a:spcBef>
              <a:buNone/>
              <a:defRPr sz="1000" b="1">
                <a:solidFill>
                  <a:schemeClr val="tx1"/>
                </a:solidFill>
              </a:defRPr>
            </a:lvl1pPr>
          </a:lstStyle>
          <a:p>
            <a:pPr lvl="0"/>
            <a:r>
              <a:rPr lang="fr-CA"/>
              <a:t>Présenté par : </a:t>
            </a:r>
          </a:p>
        </p:txBody>
      </p:sp>
      <p:sp>
        <p:nvSpPr>
          <p:cNvPr id="7" name="Espace réservé du texte 7">
            <a:extLst>
              <a:ext uri="{FF2B5EF4-FFF2-40B4-BE49-F238E27FC236}">
                <a16:creationId xmlns:a16="http://schemas.microsoft.com/office/drawing/2014/main" id="{0BC15B0D-B167-FB64-817A-99BB91765DB7}"/>
              </a:ext>
            </a:extLst>
          </p:cNvPr>
          <p:cNvSpPr>
            <a:spLocks noGrp="1"/>
          </p:cNvSpPr>
          <p:nvPr>
            <p:ph type="body" sz="quarter" idx="13" hasCustomPrompt="1"/>
          </p:nvPr>
        </p:nvSpPr>
        <p:spPr>
          <a:xfrm>
            <a:off x="683568" y="4252949"/>
            <a:ext cx="5616624" cy="369332"/>
          </a:xfrm>
          <a:prstGeom prst="rect">
            <a:avLst/>
          </a:prstGeom>
        </p:spPr>
        <p:txBody>
          <a:bodyPr/>
          <a:lstStyle>
            <a:lvl1pPr>
              <a:lnSpc>
                <a:spcPct val="150000"/>
              </a:lnSpc>
              <a:spcBef>
                <a:spcPts val="0"/>
              </a:spcBef>
              <a:buNone/>
              <a:defRPr sz="1000">
                <a:solidFill>
                  <a:schemeClr val="tx1"/>
                </a:solidFill>
              </a:defRPr>
            </a:lvl1pPr>
          </a:lstStyle>
          <a:p>
            <a:pPr lvl="0"/>
            <a:r>
              <a:rPr lang="fr-CA"/>
              <a:t>Date</a:t>
            </a:r>
          </a:p>
        </p:txBody>
      </p:sp>
      <p:pic>
        <p:nvPicPr>
          <p:cNvPr id="8" name="Image 7" descr="Une image contenant capture d’écran, Graphique, logo, conception&#10;&#10;Le contenu généré par l’IA peut être incorrect.">
            <a:extLst>
              <a:ext uri="{FF2B5EF4-FFF2-40B4-BE49-F238E27FC236}">
                <a16:creationId xmlns:a16="http://schemas.microsoft.com/office/drawing/2014/main" id="{1A11B54E-E2F2-175F-1490-76B3C1A07FAC}"/>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ZoneTexte 2">
            <a:extLst>
              <a:ext uri="{FF2B5EF4-FFF2-40B4-BE49-F238E27FC236}">
                <a16:creationId xmlns:a16="http://schemas.microsoft.com/office/drawing/2014/main" id="{2CF16CC5-118B-B03A-C67B-2E57770BBE12}"/>
              </a:ext>
            </a:extLst>
          </p:cNvPr>
          <p:cNvSpPr txBox="1"/>
          <p:nvPr userDrawn="1"/>
        </p:nvSpPr>
        <p:spPr>
          <a:xfrm>
            <a:off x="251520" y="195486"/>
            <a:ext cx="856895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CA" sz="1000">
                <a:solidFill>
                  <a:schemeClr val="tx1">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0198075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8" name="Image 7" descr="Une image contenant capture d’écran, Graphique, graphisme, Bleu Majorelle&#10;&#10;Le contenu généré par l’IA peut être incorrect.">
            <a:extLst>
              <a:ext uri="{FF2B5EF4-FFF2-40B4-BE49-F238E27FC236}">
                <a16:creationId xmlns:a16="http://schemas.microsoft.com/office/drawing/2014/main" id="{B6928C83-F29A-F84E-22C6-016E4CBAB96B}"/>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339752" y="1981003"/>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339752" y="1203598"/>
            <a:ext cx="6120680" cy="538417"/>
          </a:xfrm>
          <a:prstGeom prst="rect">
            <a:avLst/>
          </a:prstGeom>
        </p:spPr>
        <p:txBody>
          <a:bodyPr wrap="square">
            <a:spAutoFit/>
          </a:bodyPr>
          <a:lstStyle>
            <a:lvl1pPr algn="l">
              <a:defRPr sz="3200" b="0">
                <a:solidFill>
                  <a:schemeClr val="tx1"/>
                </a:solidFill>
              </a:defRPr>
            </a:lvl1pPr>
          </a:lstStyle>
          <a:p>
            <a:r>
              <a:rPr lang="fr-FR"/>
              <a:t>Modifiez le style du titre</a:t>
            </a:r>
            <a:endParaRPr lang="fr-CA"/>
          </a:p>
        </p:txBody>
      </p:sp>
      <p:sp>
        <p:nvSpPr>
          <p:cNvPr id="2" name="Espace réservé du texte 7">
            <a:extLst>
              <a:ext uri="{FF2B5EF4-FFF2-40B4-BE49-F238E27FC236}">
                <a16:creationId xmlns:a16="http://schemas.microsoft.com/office/drawing/2014/main" id="{20ECF505-FA04-DBEC-6ACB-6F7C02B37137}"/>
              </a:ext>
            </a:extLst>
          </p:cNvPr>
          <p:cNvSpPr>
            <a:spLocks noGrp="1"/>
          </p:cNvSpPr>
          <p:nvPr>
            <p:ph type="body" sz="quarter" idx="12" hasCustomPrompt="1"/>
          </p:nvPr>
        </p:nvSpPr>
        <p:spPr>
          <a:xfrm>
            <a:off x="2339752" y="2859782"/>
            <a:ext cx="5616624" cy="369332"/>
          </a:xfrm>
          <a:prstGeom prst="rect">
            <a:avLst/>
          </a:prstGeom>
        </p:spPr>
        <p:txBody>
          <a:bodyPr/>
          <a:lstStyle>
            <a:lvl1pPr>
              <a:lnSpc>
                <a:spcPct val="150000"/>
              </a:lnSpc>
              <a:spcBef>
                <a:spcPts val="0"/>
              </a:spcBef>
              <a:buNone/>
              <a:defRPr sz="1000" b="1">
                <a:solidFill>
                  <a:schemeClr val="tx1"/>
                </a:solidFill>
              </a:defRPr>
            </a:lvl1pPr>
          </a:lstStyle>
          <a:p>
            <a:pPr lvl="0"/>
            <a:r>
              <a:rPr lang="fr-CA"/>
              <a:t>Présenté par : </a:t>
            </a:r>
          </a:p>
        </p:txBody>
      </p:sp>
      <p:sp>
        <p:nvSpPr>
          <p:cNvPr id="7" name="Espace réservé du texte 7">
            <a:extLst>
              <a:ext uri="{FF2B5EF4-FFF2-40B4-BE49-F238E27FC236}">
                <a16:creationId xmlns:a16="http://schemas.microsoft.com/office/drawing/2014/main" id="{3542A7DA-B10D-4A43-5932-660DEA22F0D9}"/>
              </a:ext>
            </a:extLst>
          </p:cNvPr>
          <p:cNvSpPr>
            <a:spLocks noGrp="1"/>
          </p:cNvSpPr>
          <p:nvPr>
            <p:ph type="body" sz="quarter" idx="13" hasCustomPrompt="1"/>
          </p:nvPr>
        </p:nvSpPr>
        <p:spPr>
          <a:xfrm>
            <a:off x="2339752" y="3316845"/>
            <a:ext cx="5616624" cy="369332"/>
          </a:xfrm>
          <a:prstGeom prst="rect">
            <a:avLst/>
          </a:prstGeom>
        </p:spPr>
        <p:txBody>
          <a:bodyPr/>
          <a:lstStyle>
            <a:lvl1pPr>
              <a:lnSpc>
                <a:spcPct val="150000"/>
              </a:lnSpc>
              <a:spcBef>
                <a:spcPts val="0"/>
              </a:spcBef>
              <a:buNone/>
              <a:defRPr sz="1000">
                <a:solidFill>
                  <a:schemeClr val="tx1"/>
                </a:solidFill>
              </a:defRPr>
            </a:lvl1pPr>
          </a:lstStyle>
          <a:p>
            <a:pPr lvl="0"/>
            <a:r>
              <a:rPr lang="fr-CA"/>
              <a:t>Date</a:t>
            </a:r>
          </a:p>
        </p:txBody>
      </p:sp>
      <p:sp>
        <p:nvSpPr>
          <p:cNvPr id="4" name="ZoneTexte 3">
            <a:extLst>
              <a:ext uri="{FF2B5EF4-FFF2-40B4-BE49-F238E27FC236}">
                <a16:creationId xmlns:a16="http://schemas.microsoft.com/office/drawing/2014/main" id="{66FC7830-61CA-0CCB-CAF1-F0D4D729AC88}"/>
              </a:ext>
            </a:extLst>
          </p:cNvPr>
          <p:cNvSpPr txBox="1"/>
          <p:nvPr userDrawn="1"/>
        </p:nvSpPr>
        <p:spPr>
          <a:xfrm>
            <a:off x="251520" y="195486"/>
            <a:ext cx="856895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7422646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8" name="Espace réservé du texte 11">
            <a:extLst>
              <a:ext uri="{FF2B5EF4-FFF2-40B4-BE49-F238E27FC236}">
                <a16:creationId xmlns:a16="http://schemas.microsoft.com/office/drawing/2014/main" id="{18C83B8D-CDA1-88C9-E6F5-4C5F6C002A84}"/>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5" name="Espace réservé du texte 7">
            <a:extLst>
              <a:ext uri="{FF2B5EF4-FFF2-40B4-BE49-F238E27FC236}">
                <a16:creationId xmlns:a16="http://schemas.microsoft.com/office/drawing/2014/main" id="{85937812-5DFA-9A2D-C069-D62B1425FD3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13" name="Espace réservé du numéro de diapositive 5">
            <a:extLst>
              <a:ext uri="{FF2B5EF4-FFF2-40B4-BE49-F238E27FC236}">
                <a16:creationId xmlns:a16="http://schemas.microsoft.com/office/drawing/2014/main" id="{B5A4DF54-1696-4D83-DEDD-F8DE736AE245}"/>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4" name="ZoneTexte 3">
            <a:extLst>
              <a:ext uri="{FF2B5EF4-FFF2-40B4-BE49-F238E27FC236}">
                <a16:creationId xmlns:a16="http://schemas.microsoft.com/office/drawing/2014/main" id="{C5DA9466-862E-46A8-2024-80B1B7F5465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874888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_Foncé">
    <p:spTree>
      <p:nvGrpSpPr>
        <p:cNvPr id="1" name=""/>
        <p:cNvGrpSpPr/>
        <p:nvPr/>
      </p:nvGrpSpPr>
      <p:grpSpPr>
        <a:xfrm>
          <a:off x="0" y="0"/>
          <a:ext cx="0" cy="0"/>
          <a:chOff x="0" y="0"/>
          <a:chExt cx="0" cy="0"/>
        </a:xfrm>
      </p:grpSpPr>
      <p:pic>
        <p:nvPicPr>
          <p:cNvPr id="8" name="Image 7" descr="Une image contenant capture d’écran, ligne, bleu, Bleu électrique&#10;&#10;Le contenu généré par l’IA peut être incorrect.">
            <a:extLst>
              <a:ext uri="{FF2B5EF4-FFF2-40B4-BE49-F238E27FC236}">
                <a16:creationId xmlns:a16="http://schemas.microsoft.com/office/drawing/2014/main" id="{E65600EF-B934-30C0-52C9-63F4A08CAC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p:nvPr>
        </p:nvSpPr>
        <p:spPr>
          <a:xfrm>
            <a:off x="827584" y="699542"/>
            <a:ext cx="7886700" cy="993775"/>
          </a:xfrm>
          <a:prstGeom prst="rect">
            <a:avLst/>
          </a:prstGeom>
        </p:spPr>
        <p:txBody>
          <a:bodyPr vert="horz" lIns="91440" tIns="45720" rIns="91440" bIns="45720" rtlCol="0" anchor="ctr">
            <a:normAutofit/>
          </a:bodyPr>
          <a:lstStyle>
            <a:lvl1pPr>
              <a:defRPr>
                <a:solidFill>
                  <a:schemeClr val="bg1"/>
                </a:solidFill>
              </a:defRPr>
            </a:lvl1pPr>
          </a:lstStyle>
          <a:p>
            <a:r>
              <a:rPr lang="fr-FR"/>
              <a:t>Modifiez le style du titre</a:t>
            </a:r>
            <a:endParaRPr lang="fr-CA"/>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827584" y="1779661"/>
            <a:ext cx="7886700" cy="2845519"/>
          </a:xfrm>
          <a:prstGeom prst="rect">
            <a:avLst/>
          </a:prstGeom>
        </p:spPr>
        <p:txBody>
          <a:bodyPr vert="horz" lIns="91440" tIns="45720" rIns="91440" bIns="45720" rtlCol="0">
            <a:normAutofit/>
          </a:bodyPr>
          <a:lstStyle>
            <a:lvl1pPr>
              <a:defRPr>
                <a:solidFill>
                  <a:schemeClr val="bg1"/>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683568" y="4769070"/>
            <a:ext cx="3600400" cy="164998"/>
          </a:xfrm>
          <a:prstGeom prst="rect">
            <a:avLst/>
          </a:prstGeom>
        </p:spPr>
        <p:txBody>
          <a:bodyPr/>
          <a:lstStyle>
            <a:lvl1pPr algn="l">
              <a:spcBef>
                <a:spcPts val="0"/>
              </a:spcBef>
              <a:buNone/>
              <a:defRPr sz="800">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81D064B1-F160-67E1-732F-93E46E1F6732}"/>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64391297-215B-FB08-B693-23404EDE62B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bg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691556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_Pâl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A402FC3-C31D-202C-4079-69BC432B6B78}"/>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9" name="Espace réservé du titre 1">
            <a:extLst>
              <a:ext uri="{FF2B5EF4-FFF2-40B4-BE49-F238E27FC236}">
                <a16:creationId xmlns:a16="http://schemas.microsoft.com/office/drawing/2014/main" id="{4F7F7FCA-746C-2457-F94B-5F1D1EDF03FF}"/>
              </a:ext>
            </a:extLst>
          </p:cNvPr>
          <p:cNvSpPr>
            <a:spLocks noGrp="1"/>
          </p:cNvSpPr>
          <p:nvPr>
            <p:ph type="title"/>
          </p:nvPr>
        </p:nvSpPr>
        <p:spPr>
          <a:xfrm>
            <a:off x="827584" y="699542"/>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7">
            <a:extLst>
              <a:ext uri="{FF2B5EF4-FFF2-40B4-BE49-F238E27FC236}">
                <a16:creationId xmlns:a16="http://schemas.microsoft.com/office/drawing/2014/main" id="{F51E455D-1D61-424B-B868-ACC8FD673F3E}"/>
              </a:ext>
            </a:extLst>
          </p:cNvPr>
          <p:cNvSpPr>
            <a:spLocks noGrp="1"/>
          </p:cNvSpPr>
          <p:nvPr>
            <p:ph type="body" sz="quarter" idx="12"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2">
            <a:extLst>
              <a:ext uri="{FF2B5EF4-FFF2-40B4-BE49-F238E27FC236}">
                <a16:creationId xmlns:a16="http://schemas.microsoft.com/office/drawing/2014/main" id="{1F76C5EE-DF93-B127-1BF1-A86AFB5E6EFF}"/>
              </a:ext>
            </a:extLst>
          </p:cNvPr>
          <p:cNvSpPr txBox="1">
            <a:spLocks/>
          </p:cNvSpPr>
          <p:nvPr userDrawn="1"/>
        </p:nvSpPr>
        <p:spPr>
          <a:xfrm>
            <a:off x="6656884" y="4767263"/>
            <a:ext cx="2057400" cy="274637"/>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DDBC63-AA34-4C27-924A-AC3A8202F7BB}" type="slidenum">
              <a:rPr lang="fr-CA" smtClean="0"/>
              <a:pPr/>
              <a:t>‹N°›</a:t>
            </a:fld>
            <a:endParaRPr lang="fr-CA"/>
          </a:p>
        </p:txBody>
      </p:sp>
      <p:sp>
        <p:nvSpPr>
          <p:cNvPr id="4" name="ZoneTexte 3">
            <a:extLst>
              <a:ext uri="{FF2B5EF4-FFF2-40B4-BE49-F238E27FC236}">
                <a16:creationId xmlns:a16="http://schemas.microsoft.com/office/drawing/2014/main" id="{63CB2AF5-D0DC-1F33-CAD7-43693CEF1A3D}"/>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037472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Éclat_Rayon-Foncé">
    <p:spTree>
      <p:nvGrpSpPr>
        <p:cNvPr id="1" name=""/>
        <p:cNvGrpSpPr/>
        <p:nvPr/>
      </p:nvGrpSpPr>
      <p:grpSpPr>
        <a:xfrm>
          <a:off x="0" y="0"/>
          <a:ext cx="0" cy="0"/>
          <a:chOff x="0" y="0"/>
          <a:chExt cx="0" cy="0"/>
        </a:xfrm>
      </p:grpSpPr>
      <p:pic>
        <p:nvPicPr>
          <p:cNvPr id="3" name="Image 2" descr="Une image contenant bleu, capture d’écran, Bleu Majorelle, Bleu électrique&#10;&#10;Le contenu généré par l’IA peut être incorrect.">
            <a:extLst>
              <a:ext uri="{FF2B5EF4-FFF2-40B4-BE49-F238E27FC236}">
                <a16:creationId xmlns:a16="http://schemas.microsoft.com/office/drawing/2014/main" id="{4FD6AD8D-810C-EECF-C8F9-5B4818FACE3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AA7769A4-A5BE-B603-5BF7-2DC327139BA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289193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Éclat_Rayon-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7C890D7-E156-0EF5-089B-368CD01121FB}"/>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DE6814EC-8638-37FA-0014-523CCCDEFA85}"/>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052188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Éclat_Lignes_Foncé">
    <p:spTree>
      <p:nvGrpSpPr>
        <p:cNvPr id="1" name=""/>
        <p:cNvGrpSpPr/>
        <p:nvPr/>
      </p:nvGrpSpPr>
      <p:grpSpPr>
        <a:xfrm>
          <a:off x="0" y="0"/>
          <a:ext cx="0" cy="0"/>
          <a:chOff x="0" y="0"/>
          <a:chExt cx="0" cy="0"/>
        </a:xfrm>
      </p:grpSpPr>
      <p:pic>
        <p:nvPicPr>
          <p:cNvPr id="4" name="Image 3" descr="Une image contenant bleu, Bleu électrique, Bleu Majorelle, capture d’écran&#10;&#10;Le contenu généré par l’IA peut être incorrect.">
            <a:extLst>
              <a:ext uri="{FF2B5EF4-FFF2-40B4-BE49-F238E27FC236}">
                <a16:creationId xmlns:a16="http://schemas.microsoft.com/office/drawing/2014/main" id="{04FCE39B-D9FC-CF86-053F-FCED96A1CA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81DAA5C4-30CD-FDB4-2F89-A4ACAAB1494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791963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Éclat_Lignes_Blanc">
    <p:spTree>
      <p:nvGrpSpPr>
        <p:cNvPr id="1" name=""/>
        <p:cNvGrpSpPr/>
        <p:nvPr/>
      </p:nvGrpSpPr>
      <p:grpSpPr>
        <a:xfrm>
          <a:off x="0" y="0"/>
          <a:ext cx="0" cy="0"/>
          <a:chOff x="0" y="0"/>
          <a:chExt cx="0" cy="0"/>
        </a:xfrm>
      </p:grpSpPr>
      <p:pic>
        <p:nvPicPr>
          <p:cNvPr id="3" name="Image 2" descr="Une image contenant violet, violette, capture d’écran, bleu&#10;&#10;Le contenu généré par l’IA peut être incorrect.">
            <a:extLst>
              <a:ext uri="{FF2B5EF4-FFF2-40B4-BE49-F238E27FC236}">
                <a16:creationId xmlns:a16="http://schemas.microsoft.com/office/drawing/2014/main" id="{15C43FF3-D083-D320-8241-4B264343E38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703D483A-CF2D-F0FE-7A09-9658E0AA8E4B}"/>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2849682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Éclat_Lignes_Diagonale_Foncé">
    <p:spTree>
      <p:nvGrpSpPr>
        <p:cNvPr id="1" name=""/>
        <p:cNvGrpSpPr/>
        <p:nvPr/>
      </p:nvGrpSpPr>
      <p:grpSpPr>
        <a:xfrm>
          <a:off x="0" y="0"/>
          <a:ext cx="0" cy="0"/>
          <a:chOff x="0" y="0"/>
          <a:chExt cx="0" cy="0"/>
        </a:xfrm>
      </p:grpSpPr>
      <p:pic>
        <p:nvPicPr>
          <p:cNvPr id="3" name="Image 2" descr="Une image contenant capture d’écran, Bleu électrique, bleu, conception&#10;&#10;Le contenu généré par l’IA peut être incorrect.">
            <a:extLst>
              <a:ext uri="{FF2B5EF4-FFF2-40B4-BE49-F238E27FC236}">
                <a16:creationId xmlns:a16="http://schemas.microsoft.com/office/drawing/2014/main" id="{63F23EFD-BB36-665B-B313-FAE592F89B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043608" y="215864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043608" y="2787774"/>
            <a:ext cx="6120680" cy="538417"/>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FDDFC12B-100E-498F-8B7D-5136C0783D2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460204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Éclat_Lignes_Diagonale_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B51182B-28DB-3AAF-B38C-C247A6A403DC}"/>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043608" y="215864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043608" y="2787774"/>
            <a:ext cx="6120680" cy="538417"/>
          </a:xfrm>
          <a:prstGeom prst="rect">
            <a:avLst/>
          </a:prstGeom>
        </p:spPr>
        <p:txBody>
          <a:bodyPr wrap="square">
            <a:spAutoFit/>
          </a:bodyPr>
          <a:lstStyle>
            <a:lvl1pPr algn="l">
              <a:defRPr sz="3200" b="0">
                <a:solidFill>
                  <a:schemeClr val="tx1"/>
                </a:solidFill>
              </a:defRPr>
            </a:lvl1pPr>
          </a:lstStyle>
          <a:p>
            <a:r>
              <a:rPr lang="fr-FR"/>
              <a:t>Modifiez le style du titre</a:t>
            </a:r>
            <a:endParaRPr lang="fr-CA"/>
          </a:p>
        </p:txBody>
      </p:sp>
      <p:sp>
        <p:nvSpPr>
          <p:cNvPr id="2" name="Espace réservé du numéro de diapositive 2">
            <a:extLst>
              <a:ext uri="{FF2B5EF4-FFF2-40B4-BE49-F238E27FC236}">
                <a16:creationId xmlns:a16="http://schemas.microsoft.com/office/drawing/2014/main" id="{FA182EB7-95F1-84BD-0045-BEC8165D3A3D}"/>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150082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dM_Foncé">
    <p:bg>
      <p:bgPr>
        <a:solidFill>
          <a:schemeClr val="tx1"/>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395536" y="741637"/>
            <a:ext cx="8318748" cy="993775"/>
          </a:xfrm>
          <a:prstGeom prst="rect">
            <a:avLst/>
          </a:prstGeom>
        </p:spPr>
        <p:txBody>
          <a:bodyPr vert="horz" lIns="91440" tIns="45720" rIns="91440" bIns="45720" rtlCol="0" anchor="ctr">
            <a:normAutofit/>
          </a:bodyPr>
          <a:lstStyle>
            <a:lvl1pPr>
              <a:defRPr>
                <a:solidFill>
                  <a:schemeClr val="bg1"/>
                </a:solidFill>
              </a:defRPr>
            </a:lvl1pPr>
          </a:lstStyle>
          <a:p>
            <a:r>
              <a:rPr lang="fr-FR"/>
              <a:t>Table des matières</a:t>
            </a:r>
            <a:endParaRPr lang="fr-CA"/>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395536" y="1851670"/>
            <a:ext cx="8318748" cy="2249847"/>
          </a:xfrm>
          <a:prstGeom prst="rect">
            <a:avLst/>
          </a:prstGeom>
          <a:noFill/>
        </p:spPr>
        <p:txBody>
          <a:bodyPr vert="horz" wrap="square" lIns="91440" tIns="45720" rIns="91440" bIns="45720" numCol="2" spcCol="360000" rtlCol="0">
            <a:sp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sz="1600" baseline="0">
                <a:solidFill>
                  <a:schemeClr val="accent3"/>
                </a:solidFill>
              </a:defRPr>
            </a:lvl1pPr>
            <a:lvl3pPr>
              <a:defRPr>
                <a:solidFill>
                  <a:schemeClr val="accent3"/>
                </a:solidFill>
              </a:defRPr>
            </a:lvl3pPr>
            <a:lvl4pPr>
              <a:buNone/>
              <a:defRPr/>
            </a:lvl4pPr>
          </a:lstStyle>
          <a:p>
            <a:pPr lvl="0"/>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395536" y="4803998"/>
            <a:ext cx="3600400" cy="164998"/>
          </a:xfrm>
          <a:prstGeom prst="rect">
            <a:avLst/>
          </a:prstGeom>
        </p:spPr>
        <p:txBody>
          <a:bodyPr/>
          <a:lstStyle>
            <a:lvl1pPr algn="l">
              <a:spcBef>
                <a:spcPts val="0"/>
              </a:spcBef>
              <a:buNone/>
              <a:defRPr sz="800">
                <a:solidFill>
                  <a:schemeClr val="bg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40F703E5-9D9D-962A-16A4-CE5B67E0EDB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bg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012859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dM_Pâle">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395536" y="741637"/>
            <a:ext cx="8318748" cy="993775"/>
          </a:xfrm>
          <a:prstGeom prst="rect">
            <a:avLst/>
          </a:prstGeom>
        </p:spPr>
        <p:txBody>
          <a:bodyPr vert="horz" lIns="91440" tIns="45720" rIns="91440" bIns="45720" rtlCol="0" anchor="ctr">
            <a:normAutofit/>
          </a:bodyPr>
          <a:lstStyle>
            <a:lvl1pPr>
              <a:defRPr>
                <a:solidFill>
                  <a:schemeClr val="accent2"/>
                </a:solidFill>
              </a:defRPr>
            </a:lvl1pPr>
          </a:lstStyle>
          <a:p>
            <a:r>
              <a:rPr lang="fr-FR"/>
              <a:t>Table des matières</a:t>
            </a:r>
            <a:endParaRPr lang="fr-CA"/>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395536" y="1851670"/>
            <a:ext cx="8318748" cy="2249847"/>
          </a:xfrm>
          <a:prstGeom prst="rect">
            <a:avLst/>
          </a:prstGeom>
          <a:noFill/>
        </p:spPr>
        <p:txBody>
          <a:bodyPr vert="horz" wrap="square" lIns="91440" tIns="45720" rIns="91440" bIns="45720" numCol="2" spcCol="360000" rtlCol="0">
            <a:sp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sz="1600" baseline="0">
                <a:solidFill>
                  <a:schemeClr val="tx1"/>
                </a:solidFill>
              </a:defRPr>
            </a:lvl1pPr>
            <a:lvl3pPr>
              <a:defRPr>
                <a:solidFill>
                  <a:schemeClr val="accent3"/>
                </a:solidFill>
              </a:defRPr>
            </a:lvl3pPr>
            <a:lvl4pPr>
              <a:buNone/>
              <a:defRPr/>
            </a:lvl4pPr>
          </a:lstStyle>
          <a:p>
            <a:pPr lvl="0"/>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a:t>Cliquez pour modifier les styles du texte du masque</a:t>
            </a: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395536" y="480184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3" name="Espace réservé du numéro de diapositive 2">
            <a:extLst>
              <a:ext uri="{FF2B5EF4-FFF2-40B4-BE49-F238E27FC236}">
                <a16:creationId xmlns:a16="http://schemas.microsoft.com/office/drawing/2014/main" id="{226F5067-5EAC-F17B-C17A-1F7239CA3880}"/>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6B353378-2773-81DE-AA7E-7C11A928677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72076582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8" name="Espace réservé du texte 11">
            <a:extLst>
              <a:ext uri="{FF2B5EF4-FFF2-40B4-BE49-F238E27FC236}">
                <a16:creationId xmlns:a16="http://schemas.microsoft.com/office/drawing/2014/main" id="{18C83B8D-CDA1-88C9-E6F5-4C5F6C002A84}"/>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5" name="Espace réservé du texte 7">
            <a:extLst>
              <a:ext uri="{FF2B5EF4-FFF2-40B4-BE49-F238E27FC236}">
                <a16:creationId xmlns:a16="http://schemas.microsoft.com/office/drawing/2014/main" id="{85937812-5DFA-9A2D-C069-D62B1425FD3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13" name="Espace réservé du numéro de diapositive 5">
            <a:extLst>
              <a:ext uri="{FF2B5EF4-FFF2-40B4-BE49-F238E27FC236}">
                <a16:creationId xmlns:a16="http://schemas.microsoft.com/office/drawing/2014/main" id="{B5A4DF54-1696-4D83-DEDD-F8DE736AE245}"/>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4" name="ZoneTexte 3">
            <a:extLst>
              <a:ext uri="{FF2B5EF4-FFF2-40B4-BE49-F238E27FC236}">
                <a16:creationId xmlns:a16="http://schemas.microsoft.com/office/drawing/2014/main" id="{C5DA9466-862E-46A8-2024-80B1B7F5465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89462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a:t>Modifiez le style du titre</a:t>
            </a:r>
            <a:endParaRPr lang="fr-CA"/>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13" name="Espace réservé du texte 11">
            <a:extLst>
              <a:ext uri="{FF2B5EF4-FFF2-40B4-BE49-F238E27FC236}">
                <a16:creationId xmlns:a16="http://schemas.microsoft.com/office/drawing/2014/main" id="{CB5986BC-22A0-C1BE-2EC1-E42FAC1678C0}"/>
              </a:ext>
            </a:extLst>
          </p:cNvPr>
          <p:cNvSpPr>
            <a:spLocks noGrp="1"/>
          </p:cNvSpPr>
          <p:nvPr>
            <p:ph type="body" sz="quarter" idx="14"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7" name="Espace réservé du texte 7">
            <a:extLst>
              <a:ext uri="{FF2B5EF4-FFF2-40B4-BE49-F238E27FC236}">
                <a16:creationId xmlns:a16="http://schemas.microsoft.com/office/drawing/2014/main" id="{6B38D628-70CE-CA7F-993C-BDC40F9F19CA}"/>
              </a:ext>
            </a:extLst>
          </p:cNvPr>
          <p:cNvSpPr>
            <a:spLocks noGrp="1"/>
          </p:cNvSpPr>
          <p:nvPr>
            <p:ph type="body" sz="quarter" idx="15"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9357842C-5AA4-C89B-37B8-47121B4AA9D9}"/>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C0F1A8A4-94F0-0934-93C1-750B6B18186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985849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9" name="Espace réservé du texte 11">
            <a:extLst>
              <a:ext uri="{FF2B5EF4-FFF2-40B4-BE49-F238E27FC236}">
                <a16:creationId xmlns:a16="http://schemas.microsoft.com/office/drawing/2014/main" id="{0A671669-E394-112F-D792-9E42BFC36ABD}"/>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951FF73E-FDF6-E66F-0655-C5004E108B5D}"/>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35038512-68EB-4AEC-96F3-92D4FAAB541E}"/>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2B4597A8-B4DA-FACF-9AF7-7BE7FCFBEEA0}"/>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741184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0" name="Espace réservé du texte 11">
            <a:extLst>
              <a:ext uri="{FF2B5EF4-FFF2-40B4-BE49-F238E27FC236}">
                <a16:creationId xmlns:a16="http://schemas.microsoft.com/office/drawing/2014/main" id="{98136E84-0E6C-6990-CFE3-102E24F1C1F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8" name="Espace réservé du texte 7">
            <a:extLst>
              <a:ext uri="{FF2B5EF4-FFF2-40B4-BE49-F238E27FC236}">
                <a16:creationId xmlns:a16="http://schemas.microsoft.com/office/drawing/2014/main" id="{73BA19EF-4011-AE6D-22AF-948CE755A42B}"/>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7" name="Espace réservé du numéro de diapositive 5">
            <a:extLst>
              <a:ext uri="{FF2B5EF4-FFF2-40B4-BE49-F238E27FC236}">
                <a16:creationId xmlns:a16="http://schemas.microsoft.com/office/drawing/2014/main" id="{6F73C886-BD84-30DB-3144-8806F4770D17}"/>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9" name="ZoneTexte 8">
            <a:extLst>
              <a:ext uri="{FF2B5EF4-FFF2-40B4-BE49-F238E27FC236}">
                <a16:creationId xmlns:a16="http://schemas.microsoft.com/office/drawing/2014/main" id="{6F691BF3-4EFA-7A04-91FB-F58B9F917A0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097874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a:t>Modifiez le style du titre</a:t>
            </a:r>
            <a:endParaRPr lang="fr-CA"/>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2" name="Espace réservé du texte 11">
            <a:extLst>
              <a:ext uri="{FF2B5EF4-FFF2-40B4-BE49-F238E27FC236}">
                <a16:creationId xmlns:a16="http://schemas.microsoft.com/office/drawing/2014/main" id="{E6EBFC0C-6681-2AC1-3D4B-2727B170E10F}"/>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4" name="Espace réservé du numéro de diapositive 5">
            <a:extLst>
              <a:ext uri="{FF2B5EF4-FFF2-40B4-BE49-F238E27FC236}">
                <a16:creationId xmlns:a16="http://schemas.microsoft.com/office/drawing/2014/main" id="{DA7DC8EC-BC44-EF08-17BB-F76FBCB1C1B5}"/>
              </a:ext>
            </a:extLst>
          </p:cNvPr>
          <p:cNvSpPr>
            <a:spLocks noGrp="1"/>
          </p:cNvSpPr>
          <p:nvPr>
            <p:ph type="sldNum" sz="quarter" idx="1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Espace réservé du texte 7">
            <a:extLst>
              <a:ext uri="{FF2B5EF4-FFF2-40B4-BE49-F238E27FC236}">
                <a16:creationId xmlns:a16="http://schemas.microsoft.com/office/drawing/2014/main" id="{E301EB59-94BC-5071-E92A-9F4982ACCBB1}"/>
              </a:ext>
            </a:extLst>
          </p:cNvPr>
          <p:cNvSpPr>
            <a:spLocks noGrp="1"/>
          </p:cNvSpPr>
          <p:nvPr>
            <p:ph type="body" sz="quarter" idx="15"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ZoneTexte 4">
            <a:extLst>
              <a:ext uri="{FF2B5EF4-FFF2-40B4-BE49-F238E27FC236}">
                <a16:creationId xmlns:a16="http://schemas.microsoft.com/office/drawing/2014/main" id="{4E8F7DB2-F1B5-39C2-4C35-59FC5A12C89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9430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87788" y="1419622"/>
            <a:ext cx="4629150" cy="297616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a:t>Modifiez le style du titre</a:t>
            </a:r>
            <a:endParaRPr lang="fr-CA"/>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Espace réservé du texte 11">
            <a:extLst>
              <a:ext uri="{FF2B5EF4-FFF2-40B4-BE49-F238E27FC236}">
                <a16:creationId xmlns:a16="http://schemas.microsoft.com/office/drawing/2014/main" id="{0C456CEE-747E-611B-A6BB-6F2CBB7134D0}"/>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B196B6CC-CF2B-96C5-D2BB-33611227E1A2}"/>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C9A44764-23AF-2238-200C-81ADFFB7B5FA}"/>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FBF28B30-F13E-939B-744A-E26565B005C8}"/>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2">
                    <a:lumMod val="20000"/>
                    <a:lumOff val="80000"/>
                  </a:schemeClr>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800407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11">
            <a:extLst>
              <a:ext uri="{FF2B5EF4-FFF2-40B4-BE49-F238E27FC236}">
                <a16:creationId xmlns:a16="http://schemas.microsoft.com/office/drawing/2014/main" id="{1ACA827D-FE87-4970-1AC9-62C53A314721}"/>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7" name="Espace réservé du texte 7">
            <a:extLst>
              <a:ext uri="{FF2B5EF4-FFF2-40B4-BE49-F238E27FC236}">
                <a16:creationId xmlns:a16="http://schemas.microsoft.com/office/drawing/2014/main" id="{1300EEE6-598D-05B4-001F-640DB6AF6A1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04BEB28B-DC8F-BCA3-47F3-3ADD249F9E97}"/>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F3994220-6344-81DC-E7A4-34334C825EFA}"/>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86512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9" name="Espace réservé du texte 11">
            <a:extLst>
              <a:ext uri="{FF2B5EF4-FFF2-40B4-BE49-F238E27FC236}">
                <a16:creationId xmlns:a16="http://schemas.microsoft.com/office/drawing/2014/main" id="{AF870812-1A17-F9CA-7B22-773A5317D29B}"/>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3" name="Espace réservé du texte 7">
            <a:extLst>
              <a:ext uri="{FF2B5EF4-FFF2-40B4-BE49-F238E27FC236}">
                <a16:creationId xmlns:a16="http://schemas.microsoft.com/office/drawing/2014/main" id="{C1ADA42C-285F-FA3F-5002-D309A418FB80}"/>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42921B64-C7B0-B894-8278-1AA192835BD3}"/>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08572264-5B12-C685-3B1C-D2A50F0259F0}"/>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075457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texte 11">
            <a:extLst>
              <a:ext uri="{FF2B5EF4-FFF2-40B4-BE49-F238E27FC236}">
                <a16:creationId xmlns:a16="http://schemas.microsoft.com/office/drawing/2014/main" id="{9E0C42DB-65BF-BE1A-9AFE-2B92DEACE15C}"/>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8" name="Espace réservé du texte 7">
            <a:extLst>
              <a:ext uri="{FF2B5EF4-FFF2-40B4-BE49-F238E27FC236}">
                <a16:creationId xmlns:a16="http://schemas.microsoft.com/office/drawing/2014/main" id="{8C8D0AAA-5C26-0DBA-CE3A-7BD8AF3E6911}"/>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A01673E7-BED0-D6FE-E18A-0E0909A803DE}"/>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F2BE4F71-A282-5627-1DCC-5A8912FE6D48}"/>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219340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8" name="Espace réservé du texte 11">
            <a:extLst>
              <a:ext uri="{FF2B5EF4-FFF2-40B4-BE49-F238E27FC236}">
                <a16:creationId xmlns:a16="http://schemas.microsoft.com/office/drawing/2014/main" id="{CF63C8BB-EAC4-5222-3862-0B7FEE6D53A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10" name="Espace réservé du texte 7">
            <a:extLst>
              <a:ext uri="{FF2B5EF4-FFF2-40B4-BE49-F238E27FC236}">
                <a16:creationId xmlns:a16="http://schemas.microsoft.com/office/drawing/2014/main" id="{DC22D775-B5F4-FFBE-91E0-7D7BC5B34390}"/>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7" name="Espace réservé du numéro de diapositive 5">
            <a:extLst>
              <a:ext uri="{FF2B5EF4-FFF2-40B4-BE49-F238E27FC236}">
                <a16:creationId xmlns:a16="http://schemas.microsoft.com/office/drawing/2014/main" id="{A4BD55A5-A79E-9CAA-BDAD-154A806CB63B}"/>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9" name="ZoneTexte 8">
            <a:extLst>
              <a:ext uri="{FF2B5EF4-FFF2-40B4-BE49-F238E27FC236}">
                <a16:creationId xmlns:a16="http://schemas.microsoft.com/office/drawing/2014/main" id="{622E232B-035E-8FAC-F1B1-8F1E144E793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505754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3" name="Espace réservé du texte 11">
            <a:extLst>
              <a:ext uri="{FF2B5EF4-FFF2-40B4-BE49-F238E27FC236}">
                <a16:creationId xmlns:a16="http://schemas.microsoft.com/office/drawing/2014/main" id="{F3047F35-D972-8164-1A76-3DD671C94C1D}"/>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4" name="Espace réservé du texte 7">
            <a:extLst>
              <a:ext uri="{FF2B5EF4-FFF2-40B4-BE49-F238E27FC236}">
                <a16:creationId xmlns:a16="http://schemas.microsoft.com/office/drawing/2014/main" id="{1DA7BE32-DEA1-4AD9-C0D5-0B2E0323B90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843328B3-BECF-02D4-F9D4-4E4650092835}"/>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70E3F1A2-63F2-07F4-449A-36F33E3FEE84}"/>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009450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51920" y="1443608"/>
            <a:ext cx="4665018" cy="29521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Espace réservé du texte 11">
            <a:extLst>
              <a:ext uri="{FF2B5EF4-FFF2-40B4-BE49-F238E27FC236}">
                <a16:creationId xmlns:a16="http://schemas.microsoft.com/office/drawing/2014/main" id="{63804738-8C33-0FA1-5C21-7780913D91B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213E1A14-3CFC-50D9-1B3D-8A95575E865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2F492DE2-822E-0A16-8ECD-D81C63A2C279}"/>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86910293-A85F-CE34-432D-F2E2657B9F0A}"/>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8749357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9" name="Espace réservé du texte 11">
            <a:extLst>
              <a:ext uri="{FF2B5EF4-FFF2-40B4-BE49-F238E27FC236}">
                <a16:creationId xmlns:a16="http://schemas.microsoft.com/office/drawing/2014/main" id="{754809AF-9D8E-B935-FF0E-DF4954A0AF0C}"/>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5" name="Espace réservé du texte 7">
            <a:extLst>
              <a:ext uri="{FF2B5EF4-FFF2-40B4-BE49-F238E27FC236}">
                <a16:creationId xmlns:a16="http://schemas.microsoft.com/office/drawing/2014/main" id="{11DA51E2-F3CA-246E-A51E-723F47510766}"/>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42A2E5EA-1973-7718-B376-082A31F8EA23}"/>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F0103595-13B4-22DD-1346-588D7F64A63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p>
          <a:p>
            <a:pPr algn="l"/>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873556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lanche 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100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a:t>Cliquez pour modifier les styles du texte du masque</a:t>
            </a:r>
          </a:p>
          <a:p>
            <a:pPr lvl="0"/>
            <a:endParaRPr lang="fr-FR"/>
          </a:p>
        </p:txBody>
      </p:sp>
      <p:sp>
        <p:nvSpPr>
          <p:cNvPr id="8" name="Espace réservé du texte 11">
            <a:extLst>
              <a:ext uri="{FF2B5EF4-FFF2-40B4-BE49-F238E27FC236}">
                <a16:creationId xmlns:a16="http://schemas.microsoft.com/office/drawing/2014/main" id="{33494170-6C82-08AB-C1F6-05D0DD8867F3}"/>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7" name="Espace réservé du texte 7">
            <a:extLst>
              <a:ext uri="{FF2B5EF4-FFF2-40B4-BE49-F238E27FC236}">
                <a16:creationId xmlns:a16="http://schemas.microsoft.com/office/drawing/2014/main" id="{3E9F3ED7-4736-7249-E74F-0653F58FA91A}"/>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4" name="Espace réservé du numéro de diapositive 5">
            <a:extLst>
              <a:ext uri="{FF2B5EF4-FFF2-40B4-BE49-F238E27FC236}">
                <a16:creationId xmlns:a16="http://schemas.microsoft.com/office/drawing/2014/main" id="{DDF53DFF-A7D5-CC34-B726-66D5E497DB5A}"/>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D8F19D44-AE5E-B97F-6226-E870E9717984}"/>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2901661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texte 11">
            <a:extLst>
              <a:ext uri="{FF2B5EF4-FFF2-40B4-BE49-F238E27FC236}">
                <a16:creationId xmlns:a16="http://schemas.microsoft.com/office/drawing/2014/main" id="{7EA601D3-EDE4-1342-8DB0-826E65F2C956}"/>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8" name="Espace réservé du texte 7">
            <a:extLst>
              <a:ext uri="{FF2B5EF4-FFF2-40B4-BE49-F238E27FC236}">
                <a16:creationId xmlns:a16="http://schemas.microsoft.com/office/drawing/2014/main" id="{2E87F2A8-AB5C-E595-4B2A-AC4D9A971A54}"/>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5FE0C06C-2C86-C603-E88C-1AFAA7587B56}"/>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F35023BC-280C-E426-FE0E-FA2410BD4545}"/>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289999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8" name="Espace réservé du texte 11">
            <a:extLst>
              <a:ext uri="{FF2B5EF4-FFF2-40B4-BE49-F238E27FC236}">
                <a16:creationId xmlns:a16="http://schemas.microsoft.com/office/drawing/2014/main" id="{A626CF9C-9902-5D46-7261-78846EC0EE38}"/>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10" name="Espace réservé du texte 7">
            <a:extLst>
              <a:ext uri="{FF2B5EF4-FFF2-40B4-BE49-F238E27FC236}">
                <a16:creationId xmlns:a16="http://schemas.microsoft.com/office/drawing/2014/main" id="{016B714D-26CC-FBCD-EEDD-2B59578C9C4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7" name="Espace réservé du numéro de diapositive 5">
            <a:extLst>
              <a:ext uri="{FF2B5EF4-FFF2-40B4-BE49-F238E27FC236}">
                <a16:creationId xmlns:a16="http://schemas.microsoft.com/office/drawing/2014/main" id="{4EF59B57-25D4-8012-65BB-287F2F1758BC}"/>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9" name="ZoneTexte 8">
            <a:extLst>
              <a:ext uri="{FF2B5EF4-FFF2-40B4-BE49-F238E27FC236}">
                <a16:creationId xmlns:a16="http://schemas.microsoft.com/office/drawing/2014/main" id="{64B45C5F-CB44-6B73-FCAC-1971B809AC07}"/>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5473141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3" name="Espace réservé du texte 11">
            <a:extLst>
              <a:ext uri="{FF2B5EF4-FFF2-40B4-BE49-F238E27FC236}">
                <a16:creationId xmlns:a16="http://schemas.microsoft.com/office/drawing/2014/main" id="{736E3B41-5BD1-922F-EE25-C32A5A9DF7E4}"/>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4" name="Espace réservé du texte 7">
            <a:extLst>
              <a:ext uri="{FF2B5EF4-FFF2-40B4-BE49-F238E27FC236}">
                <a16:creationId xmlns:a16="http://schemas.microsoft.com/office/drawing/2014/main" id="{F8CD0BA8-FE96-FDBC-CD46-990CAFB6D85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31321283-DC80-C179-BDC6-2542003DC9DA}"/>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6" name="ZoneTexte 5">
            <a:extLst>
              <a:ext uri="{FF2B5EF4-FFF2-40B4-BE49-F238E27FC236}">
                <a16:creationId xmlns:a16="http://schemas.microsoft.com/office/drawing/2014/main" id="{09A0B908-001A-AD21-CE6A-407C4EF626E0}"/>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1810512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51920" y="1443608"/>
            <a:ext cx="4665018" cy="29521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a:t>Modifiez le style du titre</a:t>
            </a:r>
            <a:endParaRPr lang="fr-CA"/>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Espace réservé du texte 11">
            <a:extLst>
              <a:ext uri="{FF2B5EF4-FFF2-40B4-BE49-F238E27FC236}">
                <a16:creationId xmlns:a16="http://schemas.microsoft.com/office/drawing/2014/main" id="{B5867A4D-A440-29FE-B97A-5A1541C9C6F0}"/>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a:t>Modifiez le style du titre</a:t>
            </a:r>
            <a:endParaRPr lang="fr-CA"/>
          </a:p>
        </p:txBody>
      </p:sp>
      <p:sp>
        <p:nvSpPr>
          <p:cNvPr id="6" name="Espace réservé du texte 7">
            <a:extLst>
              <a:ext uri="{FF2B5EF4-FFF2-40B4-BE49-F238E27FC236}">
                <a16:creationId xmlns:a16="http://schemas.microsoft.com/office/drawing/2014/main" id="{EAFB82C1-1511-2C7E-5FF3-518DC42C1EF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a:t>Nom du document si désiré</a:t>
            </a:r>
          </a:p>
        </p:txBody>
      </p:sp>
      <p:sp>
        <p:nvSpPr>
          <p:cNvPr id="5" name="Espace réservé du numéro de diapositive 5">
            <a:extLst>
              <a:ext uri="{FF2B5EF4-FFF2-40B4-BE49-F238E27FC236}">
                <a16:creationId xmlns:a16="http://schemas.microsoft.com/office/drawing/2014/main" id="{9898F83F-E3B0-9735-F382-79569830A56B}"/>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a:p>
        </p:txBody>
      </p:sp>
      <p:sp>
        <p:nvSpPr>
          <p:cNvPr id="7" name="ZoneTexte 6">
            <a:extLst>
              <a:ext uri="{FF2B5EF4-FFF2-40B4-BE49-F238E27FC236}">
                <a16:creationId xmlns:a16="http://schemas.microsoft.com/office/drawing/2014/main" id="{14ECF114-0363-5904-C5A1-241154E24E81}"/>
              </a:ext>
            </a:extLst>
          </p:cNvPr>
          <p:cNvSpPr txBox="1"/>
          <p:nvPr userDrawn="1"/>
        </p:nvSpPr>
        <p:spPr>
          <a:xfrm>
            <a:off x="251520" y="195486"/>
            <a:ext cx="864096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a:solidFill>
                  <a:schemeClr val="tx1"/>
                </a:solidFill>
              </a:rPr>
              <a:t>Santé Québec Estrie – CHUS</a:t>
            </a:r>
            <a:endParaRPr lang="fr-CA" sz="1000" b="1">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19573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ermeture_foncé">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Bleu électrique, bleu, violet&#10;&#10;Le contenu généré par l’IA peut être incorrect.">
            <a:extLst>
              <a:ext uri="{FF2B5EF4-FFF2-40B4-BE49-F238E27FC236}">
                <a16:creationId xmlns:a16="http://schemas.microsoft.com/office/drawing/2014/main" id="{19C1B958-AAC5-60DC-510C-CB518882AC9D}"/>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32699485"/>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ermeture pâl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Graphique&#10;&#10;Le contenu généré par l’IA peut être incorrect.">
            <a:extLst>
              <a:ext uri="{FF2B5EF4-FFF2-40B4-BE49-F238E27FC236}">
                <a16:creationId xmlns:a16="http://schemas.microsoft.com/office/drawing/2014/main" id="{FAE0F82E-5007-1808-0828-168650EF4AB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231508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6.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7.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38.xml"/><Relationship Id="rId1"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C230702-C6D3-01A8-3612-1178BC18A85E}"/>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1F8DBFAE-1CBA-DCEE-5AE3-AD83B1540F60}"/>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3BC7F270-4C5D-4C3E-854D-1D8EF8519A95}" type="slidenum">
              <a:rPr lang="fr-CA" smtClean="0"/>
              <a:t>‹N°›</a:t>
            </a:fld>
            <a:endParaRPr lang="fr-CA"/>
          </a:p>
        </p:txBody>
      </p:sp>
      <p:sp>
        <p:nvSpPr>
          <p:cNvPr id="4" name="Espace réservé du titre 3">
            <a:extLst>
              <a:ext uri="{FF2B5EF4-FFF2-40B4-BE49-F238E27FC236}">
                <a16:creationId xmlns:a16="http://schemas.microsoft.com/office/drawing/2014/main" id="{D1AB1915-4DD4-BC8B-A9C4-6363E237429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0A9215E4-AE34-817E-3FC8-9DA08A134AC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344507179"/>
      </p:ext>
    </p:extLst>
  </p:cSld>
  <p:clrMap bg1="lt1" tx1="dk1" bg2="lt2" tx2="dk2" accent1="accent1" accent2="accent2" accent3="accent3" accent4="accent4" accent5="accent5" accent6="accent6" hlink="hlink" folHlink="folHlink"/>
  <p:sldLayoutIdLst>
    <p:sldLayoutId id="2147483664" r:id="rId1"/>
    <p:sldLayoutId id="2147483716" r:id="rId2"/>
    <p:sldLayoutId id="2147483663" r:id="rId3"/>
    <p:sldLayoutId id="2147483725"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C9EDA1E-B518-6139-B8F8-B65C678FDCB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9D0203EA-AA3A-C025-6BC5-B0871D7EEF8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EDC88C96-95C4-4274-9461-FB922A73C6B3}" type="slidenum">
              <a:rPr lang="fr-CA" smtClean="0"/>
              <a:t>‹N°›</a:t>
            </a:fld>
            <a:endParaRPr lang="fr-CA"/>
          </a:p>
        </p:txBody>
      </p:sp>
      <p:sp>
        <p:nvSpPr>
          <p:cNvPr id="4" name="Espace réservé du titre 3">
            <a:extLst>
              <a:ext uri="{FF2B5EF4-FFF2-40B4-BE49-F238E27FC236}">
                <a16:creationId xmlns:a16="http://schemas.microsoft.com/office/drawing/2014/main" id="{E6B9149F-0E70-40ED-4F83-E87639EB222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D783B3DE-3BB7-F811-A52B-32A81E733A8B}"/>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227284485"/>
      </p:ext>
    </p:extLst>
  </p:cSld>
  <p:clrMap bg1="lt1" tx1="dk1" bg2="lt2" tx2="dk2" accent1="accent1" accent2="accent2" accent3="accent3" accent4="accent4" accent5="accent5" accent6="accent6" hlink="hlink" folHlink="folHlink"/>
  <p:sldLayoutIdLst>
    <p:sldLayoutId id="2147483712" r:id="rId1"/>
    <p:sldLayoutId id="2147483715" r:id="rId2"/>
    <p:sldLayoutId id="2147483726"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A3FE906-B1E2-01B8-5412-743282A7AD3C}"/>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16D2565E-A96A-6939-21ED-5823C6E8994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4" name="Espace réservé du titre 3">
            <a:extLst>
              <a:ext uri="{FF2B5EF4-FFF2-40B4-BE49-F238E27FC236}">
                <a16:creationId xmlns:a16="http://schemas.microsoft.com/office/drawing/2014/main" id="{4B336BDF-07EF-E1E6-BCA6-4148118DB1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C0D51910-D807-FE4E-0655-83CC3222BCF6}"/>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006307038"/>
      </p:ext>
    </p:extLst>
  </p:cSld>
  <p:clrMap bg1="lt1" tx1="dk1" bg2="lt2" tx2="dk2" accent1="accent1" accent2="accent2" accent3="accent3" accent4="accent4" accent5="accent5" accent6="accent6" hlink="hlink" folHlink="folHlink"/>
  <p:sldLayoutIdLst>
    <p:sldLayoutId id="2147483680" r:id="rId1"/>
    <p:sldLayoutId id="2147483681" r:id="rId2"/>
  </p:sldLayoutIdLst>
  <p:hf hdr="0" dt="0"/>
  <p:txStyles>
    <p:title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CA9F42-B2A8-8A60-BDBA-543A2311360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C9FEC6AD-A968-25BB-D469-DB4A3F7EE151}"/>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38801140-9E1E-81A5-4251-74695B36DD7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C3140EB-CF1D-8DCB-52A4-73820F8FED3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B42578B6-897A-4EF0-ABF2-29635ABB8399}" type="slidenum">
              <a:rPr lang="fr-CA" smtClean="0"/>
              <a:t>‹N°›</a:t>
            </a:fld>
            <a:endParaRPr lang="fr-CA"/>
          </a:p>
        </p:txBody>
      </p:sp>
    </p:spTree>
    <p:extLst>
      <p:ext uri="{BB962C8B-B14F-4D97-AF65-F5344CB8AC3E}">
        <p14:creationId xmlns:p14="http://schemas.microsoft.com/office/powerpoint/2010/main" val="21571901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58ADD6-8BBC-1260-4323-89DA1D896C9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476EAB6D-03F4-FFD0-1219-4741B235ED6E}"/>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968D242C-196D-4E3F-ED48-3F54B0E9575C}"/>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2">
            <a:extLst>
              <a:ext uri="{FF2B5EF4-FFF2-40B4-BE49-F238E27FC236}">
                <a16:creationId xmlns:a16="http://schemas.microsoft.com/office/drawing/2014/main" id="{5CA0F450-43D9-8524-16E4-DCF058DD8344}"/>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4289791193"/>
      </p:ext>
    </p:extLst>
  </p:cSld>
  <p:clrMap bg1="lt1" tx1="dk1" bg2="lt2" tx2="dk2" accent1="accent1" accent2="accent2" accent3="accent3" accent4="accent4" accent5="accent5" accent6="accent6" hlink="hlink" folHlink="folHlink"/>
  <p:sldLayoutIdLst>
    <p:sldLayoutId id="2147483718" r:id="rId1"/>
    <p:sldLayoutId id="2147483720" r:id="rId2"/>
  </p:sldLayoutIdLst>
  <p:hf hdr="0" dt="0"/>
  <p:txStyles>
    <p:title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5EBF17C1-0FFA-71B0-8E1A-F8E279AD11CB}"/>
              </a:ext>
            </a:extLst>
          </p:cNvPr>
          <p:cNvSpPr/>
          <p:nvPr userDrawn="1"/>
        </p:nvSpPr>
        <p:spPr>
          <a:xfrm>
            <a:off x="-252536" y="-200532"/>
            <a:ext cx="9396536" cy="1296144"/>
          </a:xfrm>
          <a:prstGeom prst="roundRect">
            <a:avLst/>
          </a:prstGeom>
          <a:solidFill>
            <a:schemeClr val="tx2"/>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a:p>
        </p:txBody>
      </p:sp>
      <p:sp>
        <p:nvSpPr>
          <p:cNvPr id="2" name="Espace réservé du titre 1">
            <a:extLst>
              <a:ext uri="{FF2B5EF4-FFF2-40B4-BE49-F238E27FC236}">
                <a16:creationId xmlns:a16="http://schemas.microsoft.com/office/drawing/2014/main" id="{F64A0E8C-B70E-23CE-3468-A9FB35D698A6}"/>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1406032-7C20-00CD-8691-317C63C1DC8F}"/>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DA4D14FB-B222-B480-2D62-E704A4E89C6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BAE3037-8D04-D319-603E-D1719704189D}"/>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3A5D0576-A8E4-4E4B-99CA-05A108836EA4}" type="slidenum">
              <a:rPr lang="fr-CA" smtClean="0"/>
              <a:t>‹N°›</a:t>
            </a:fld>
            <a:endParaRPr lang="fr-CA"/>
          </a:p>
        </p:txBody>
      </p:sp>
    </p:spTree>
    <p:extLst>
      <p:ext uri="{BB962C8B-B14F-4D97-AF65-F5344CB8AC3E}">
        <p14:creationId xmlns:p14="http://schemas.microsoft.com/office/powerpoint/2010/main" val="2841718126"/>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87" r:id="rId3"/>
    <p:sldLayoutId id="2147483688" r:id="rId4"/>
    <p:sldLayoutId id="2147483691" r:id="rId5"/>
    <p:sldLayoutId id="2147483692" r:id="rId6"/>
  </p:sldLayoutIdLst>
  <p:hf hdr="0" dt="0"/>
  <p:txStyles>
    <p:titleStyle>
      <a:lvl1pPr algn="l" defTabSz="914400"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5EBF17C1-0FFA-71B0-8E1A-F8E279AD11CB}"/>
              </a:ext>
            </a:extLst>
          </p:cNvPr>
          <p:cNvSpPr/>
          <p:nvPr userDrawn="1"/>
        </p:nvSpPr>
        <p:spPr>
          <a:xfrm>
            <a:off x="-180528" y="-200532"/>
            <a:ext cx="9324528" cy="1296144"/>
          </a:xfrm>
          <a:prstGeom prst="roundRect">
            <a:avLst/>
          </a:prstGeom>
          <a:solidFill>
            <a:schemeClr val="accent3">
              <a:lumMod val="40000"/>
              <a:lumOff val="6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a:p>
        </p:txBody>
      </p:sp>
      <p:sp>
        <p:nvSpPr>
          <p:cNvPr id="2" name="Espace réservé du titre 1">
            <a:extLst>
              <a:ext uri="{FF2B5EF4-FFF2-40B4-BE49-F238E27FC236}">
                <a16:creationId xmlns:a16="http://schemas.microsoft.com/office/drawing/2014/main" id="{CCB7F214-8781-9FEF-EF53-5B9685244C75}"/>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8CE9412C-422E-5DF7-128E-82C0ABFD4778}"/>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2E36E40B-FABB-BE45-76EF-753AAB776701}"/>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87CBE2B6-223C-961D-53DE-122DE20A15F2}"/>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F84AFED5-3BA1-474B-A3EA-BFF25473A6C0}" type="slidenum">
              <a:rPr lang="fr-CA" smtClean="0"/>
              <a:t>‹N°›</a:t>
            </a:fld>
            <a:endParaRPr lang="fr-CA"/>
          </a:p>
        </p:txBody>
      </p:sp>
    </p:spTree>
    <p:extLst>
      <p:ext uri="{BB962C8B-B14F-4D97-AF65-F5344CB8AC3E}">
        <p14:creationId xmlns:p14="http://schemas.microsoft.com/office/powerpoint/2010/main" val="18375359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hf hdr="0" dt="0"/>
  <p:txStyles>
    <p:titleStyle>
      <a:lvl1pPr algn="l" defTabSz="914400" rtl="0" eaLnBrk="1" latinLnBrk="0" hangingPunct="1">
        <a:lnSpc>
          <a:spcPct val="90000"/>
        </a:lnSpc>
        <a:spcBef>
          <a:spcPct val="0"/>
        </a:spcBef>
        <a:buNone/>
        <a:defRPr sz="28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8F7199-E27A-FD96-423D-F9F708990562}"/>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B56DD826-5C41-4A23-6441-B1C218223C92}"/>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65D44BC1-72D3-AAC7-A2D5-624539EE866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58DC1283-133C-CE73-E7B8-9E19825D62B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BB998DE6-33BA-4F10-AADA-FCABBFACEF00}" type="slidenum">
              <a:rPr lang="fr-CA" smtClean="0"/>
              <a:t>‹N°›</a:t>
            </a:fld>
            <a:endParaRPr lang="fr-CA"/>
          </a:p>
        </p:txBody>
      </p:sp>
    </p:spTree>
    <p:extLst>
      <p:ext uri="{BB962C8B-B14F-4D97-AF65-F5344CB8AC3E}">
        <p14:creationId xmlns:p14="http://schemas.microsoft.com/office/powerpoint/2010/main" val="2512931223"/>
      </p:ext>
    </p:extLst>
  </p:cSld>
  <p:clrMap bg1="lt1" tx1="dk1" bg2="lt2" tx2="dk2" accent1="accent1" accent2="accent2" accent3="accent3" accent4="accent4" accent5="accent5" accent6="accent6" hlink="hlink" folHlink="folHlink"/>
  <p:sldLayoutIdLst>
    <p:sldLayoutId id="2147483702" r:id="rId1"/>
    <p:sldLayoutId id="2147483724" r:id="rId2"/>
    <p:sldLayoutId id="2147483703" r:id="rId3"/>
    <p:sldLayoutId id="2147483704" r:id="rId4"/>
    <p:sldLayoutId id="2147483705" r:id="rId5"/>
    <p:sldLayoutId id="2147483706" r:id="rId6"/>
    <p:sldLayoutId id="2147483707" r:id="rId7"/>
  </p:sldLayoutIdLst>
  <p:hf hdr="0" dt="0"/>
  <p:txStyles>
    <p:titleStyle>
      <a:lvl1pPr algn="l" defTabSz="914400" rtl="0" eaLnBrk="1" latinLnBrk="0" hangingPunct="1">
        <a:lnSpc>
          <a:spcPct val="90000"/>
        </a:lnSpc>
        <a:spcBef>
          <a:spcPct val="0"/>
        </a:spcBef>
        <a:buNone/>
        <a:defRPr sz="28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C62D7A8-797D-6E91-7AA4-C607436CD1C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latin typeface="Segoe UI" panose="020B0502040204020203" pitchFamily="34" charset="0"/>
              </a:defRPr>
            </a:lvl1pPr>
          </a:lstStyle>
          <a:p>
            <a:endParaRPr lang="fr-CA"/>
          </a:p>
        </p:txBody>
      </p:sp>
      <p:sp>
        <p:nvSpPr>
          <p:cNvPr id="5" name="Espace réservé du numéro de diapositive 4">
            <a:extLst>
              <a:ext uri="{FF2B5EF4-FFF2-40B4-BE49-F238E27FC236}">
                <a16:creationId xmlns:a16="http://schemas.microsoft.com/office/drawing/2014/main" id="{5B664A42-FEFD-B8FA-3AE7-425E1F73431D}"/>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latin typeface="Segoe UI" panose="020B0502040204020203" pitchFamily="34" charset="0"/>
              </a:defRPr>
            </a:lvl1pPr>
          </a:lstStyle>
          <a:p>
            <a:fld id="{DCAC3819-3592-4AB6-AC7E-7D88C40B59E0}" type="slidenum">
              <a:rPr lang="fr-CA" smtClean="0"/>
              <a:pPr/>
              <a:t>‹N°›</a:t>
            </a:fld>
            <a:endParaRPr lang="fr-CA"/>
          </a:p>
        </p:txBody>
      </p:sp>
    </p:spTree>
    <p:extLst>
      <p:ext uri="{BB962C8B-B14F-4D97-AF65-F5344CB8AC3E}">
        <p14:creationId xmlns:p14="http://schemas.microsoft.com/office/powerpoint/2010/main" val="1065831156"/>
      </p:ext>
    </p:extLst>
  </p:cSld>
  <p:clrMap bg1="lt1" tx1="dk1" bg2="lt2" tx2="dk2" accent1="accent1" accent2="accent2" accent3="accent3" accent4="accent4" accent5="accent5" accent6="accent6" hlink="hlink" folHlink="folHlink"/>
  <p:sldLayoutIdLst>
    <p:sldLayoutId id="2147483722" r:id="rId1"/>
    <p:sldLayoutId id="2147483723"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fcp.rtss.qc.ca/course/section.php?id=81087"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https://fcp.rtss.qc.ca/course/section.php?id=82182" TargetMode="External"/><Relationship Id="rId4" Type="http://schemas.openxmlformats.org/officeDocument/2006/relationships/hyperlink" Target="https://fcp.rtss.qc.ca/course/section.php?id=8108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msssa4.msss.gouv.qc.ca/intra/formres.nsf/29d0d6ae68a554f485256e1a006ba71c/458ccd44026257e5852581c9005ee220/$FILE/AH-728_DT9434(2019-06)D.pdf" TargetMode="External"/><Relationship Id="rId2" Type="http://schemas.openxmlformats.org/officeDocument/2006/relationships/hyperlink" Target="https://msss.gouv.qc.ca/professionnels/vaccination/mci/declarer-une-mci/" TargetMode="Externa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2" Type="http://schemas.openxmlformats.org/officeDocument/2006/relationships/hyperlink" Target="https://www.santeestrie.qc.ca/clients/SanteEstrie/Professionnels/outils-vaccinateurs/DSPu-MCI_Aide-Memoire_2025-10-14.pdf" TargetMode="Externa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s://www.santeestrie.qc.ca/professionnels/ressources-pour-les-professionnels/outils-pour-les-vaccinateurs" TargetMode="External"/><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hyperlink" Target="http://www.santeestrie.qc.ca/" TargetMode="External"/><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hyperlink" Target="https://www.santeestrie.qc.ca/professionnels/ressources-pour-les-professionnels/outils-pour-les-vaccinateur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hyperlink" Target="https://www.msss.gouv.qc.ca/professionnels/vaccination/protocole-d-immunisation-du-quebec-piq/" TargetMode="Externa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3" Type="http://schemas.openxmlformats.org/officeDocument/2006/relationships/hyperlink" Target="https://www.santeestrie.qc.ca/clients/SanteEstrie/Professionnels/outils-vaccinateurs/6-PROCDC-SPU-002_GPI-Reception_et_entreposage_des_vaccins_2022-06.pdf" TargetMode="External"/><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hyperlink" Target="mailto:gestionvaccinsestrie.ciussse-chus@ssss.gouv.qc.ca" TargetMode="External"/><Relationship Id="rId5" Type="http://schemas.openxmlformats.org/officeDocument/2006/relationships/hyperlink" Target="https://www.santeestrie.qc.ca/professionnels/ressources-pour-les-professionnels/outils-pour-les-vaccinateurs" TargetMode="External"/><Relationship Id="rId4" Type="http://schemas.openxmlformats.org/officeDocument/2006/relationships/hyperlink" Target="https://publications.msss.gouv.qc.ca/msss/document-001018/"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image" Target="../media/image25.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hyperlink" Target="http://msssa4.msss.gouv.qc.ca/intra/formres.nsf/9d7020958f686e8a85256e4500715a8f/433db0546e65e5ed85256ecb004ac46e?OpenDocument" TargetMode="External"/><Relationship Id="rId2" Type="http://schemas.openxmlformats.org/officeDocument/2006/relationships/image" Target="../media/image26.jpe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F10A8852-E76C-4C39-AFFC-72712230C1B6}"/>
              </a:ext>
            </a:extLst>
          </p:cNvPr>
          <p:cNvSpPr>
            <a:spLocks noGrp="1"/>
          </p:cNvSpPr>
          <p:nvPr>
            <p:ph type="title"/>
          </p:nvPr>
        </p:nvSpPr>
        <p:spPr>
          <a:xfrm>
            <a:off x="3275856" y="1653156"/>
            <a:ext cx="5400600" cy="978729"/>
          </a:xfrm>
        </p:spPr>
        <p:txBody>
          <a:bodyPr/>
          <a:lstStyle/>
          <a:p>
            <a:r>
              <a:rPr lang="fr-CA"/>
              <a:t>Campagne d’immunisation saisonnière 2026-2027</a:t>
            </a:r>
          </a:p>
        </p:txBody>
      </p:sp>
      <p:sp>
        <p:nvSpPr>
          <p:cNvPr id="9" name="Espace réservé du texte 8">
            <a:extLst>
              <a:ext uri="{FF2B5EF4-FFF2-40B4-BE49-F238E27FC236}">
                <a16:creationId xmlns:a16="http://schemas.microsoft.com/office/drawing/2014/main" id="{3A416DEC-F6DB-4E39-BED3-D99EF66ABB0E}"/>
              </a:ext>
            </a:extLst>
          </p:cNvPr>
          <p:cNvSpPr>
            <a:spLocks noGrp="1"/>
          </p:cNvSpPr>
          <p:nvPr>
            <p:ph type="body" sz="quarter" idx="12"/>
          </p:nvPr>
        </p:nvSpPr>
        <p:spPr>
          <a:xfrm>
            <a:off x="395536" y="3507853"/>
            <a:ext cx="6192688" cy="1033127"/>
          </a:xfrm>
        </p:spPr>
        <p:txBody>
          <a:bodyPr vert="horz" lIns="91440" tIns="45720" rIns="91440" bIns="45720" rtlCol="0" anchor="t">
            <a:normAutofit fontScale="77500" lnSpcReduction="20000"/>
          </a:bodyPr>
          <a:lstStyle/>
          <a:p>
            <a:r>
              <a:rPr lang="fr-CA"/>
              <a:t>Par:</a:t>
            </a:r>
            <a:endParaRPr lang="fr-CA">
              <a:cs typeface="Segoe UI"/>
            </a:endParaRPr>
          </a:p>
          <a:p>
            <a:r>
              <a:rPr lang="fr-CA" b="0"/>
              <a:t>Julie Laflamme, coordonnatrice à la direction des services généraux</a:t>
            </a:r>
            <a:endParaRPr lang="fr-CA" b="0">
              <a:cs typeface="Segoe UI"/>
            </a:endParaRPr>
          </a:p>
          <a:p>
            <a:r>
              <a:rPr lang="fr-CA" b="0" err="1"/>
              <a:t>Marie-Pier</a:t>
            </a:r>
            <a:r>
              <a:rPr lang="fr-CA" b="0"/>
              <a:t> Blais, conseillère en soins infirmiers trajectoire points de services locaux</a:t>
            </a:r>
            <a:endParaRPr lang="fr-CA" b="0">
              <a:cs typeface="Segoe UI"/>
            </a:endParaRPr>
          </a:p>
          <a:p>
            <a:r>
              <a:rPr lang="fr-CA" b="0"/>
              <a:t>Kim Brousseau, chef de service PSL de Sherbrooke et équipe de vaccination mobile régionale</a:t>
            </a:r>
            <a:endParaRPr lang="fr-CA" b="0">
              <a:cs typeface="Segoe UI"/>
            </a:endParaRPr>
          </a:p>
          <a:p>
            <a:r>
              <a:rPr lang="fr-CA" b="0"/>
              <a:t>Josée Gagné, assistante au supérieur immédiat – Gestion des vaccins</a:t>
            </a:r>
            <a:endParaRPr lang="fr-CA" b="0">
              <a:cs typeface="Segoe UI"/>
            </a:endParaRPr>
          </a:p>
          <a:p>
            <a:r>
              <a:rPr lang="fr-CA" b="0"/>
              <a:t>Alexie Rosa, résidente R6 en microbiologie et infectiologie - Direction de santé publique</a:t>
            </a:r>
            <a:endParaRPr lang="fr-CA"/>
          </a:p>
        </p:txBody>
      </p:sp>
      <p:sp>
        <p:nvSpPr>
          <p:cNvPr id="10" name="Espace réservé du texte 9">
            <a:extLst>
              <a:ext uri="{FF2B5EF4-FFF2-40B4-BE49-F238E27FC236}">
                <a16:creationId xmlns:a16="http://schemas.microsoft.com/office/drawing/2014/main" id="{605FA971-A416-409E-BC2B-154826C1C093}"/>
              </a:ext>
            </a:extLst>
          </p:cNvPr>
          <p:cNvSpPr>
            <a:spLocks noGrp="1"/>
          </p:cNvSpPr>
          <p:nvPr>
            <p:ph type="body" sz="quarter" idx="13"/>
          </p:nvPr>
        </p:nvSpPr>
        <p:spPr/>
        <p:txBody>
          <a:bodyPr vert="horz" lIns="91440" tIns="45720" rIns="91440" bIns="45720" rtlCol="0" anchor="t">
            <a:normAutofit/>
          </a:bodyPr>
          <a:lstStyle/>
          <a:p>
            <a:r>
              <a:rPr lang="fr-CA"/>
              <a:t>29 septembre 2026</a:t>
            </a:r>
            <a:endParaRPr lang="en-US"/>
          </a:p>
        </p:txBody>
      </p:sp>
      <p:sp>
        <p:nvSpPr>
          <p:cNvPr id="6" name="Espace réservé du numéro de diapositive 5">
            <a:extLst>
              <a:ext uri="{FF2B5EF4-FFF2-40B4-BE49-F238E27FC236}">
                <a16:creationId xmlns:a16="http://schemas.microsoft.com/office/drawing/2014/main" id="{5E20187E-41E6-497D-9533-DD06FED8161D}"/>
              </a:ext>
            </a:extLst>
          </p:cNvPr>
          <p:cNvSpPr>
            <a:spLocks noGrp="1"/>
          </p:cNvSpPr>
          <p:nvPr>
            <p:ph type="sldNum" sz="quarter" idx="4294967295"/>
          </p:nvPr>
        </p:nvSpPr>
        <p:spPr>
          <a:xfrm>
            <a:off x="7086600" y="4746625"/>
            <a:ext cx="2057400" cy="274638"/>
          </a:xfrm>
        </p:spPr>
        <p:txBody>
          <a:bodyPr/>
          <a:lstStyle/>
          <a:p>
            <a:fld id="{A7D211A3-7575-492B-8E98-5F9B497A4866}" type="slidenum">
              <a:rPr lang="fr-CA" smtClean="0"/>
              <a:pPr/>
              <a:t>1</a:t>
            </a:fld>
            <a:endParaRPr lang="fr-CA"/>
          </a:p>
        </p:txBody>
      </p:sp>
    </p:spTree>
    <p:extLst>
      <p:ext uri="{BB962C8B-B14F-4D97-AF65-F5344CB8AC3E}">
        <p14:creationId xmlns:p14="http://schemas.microsoft.com/office/powerpoint/2010/main" val="28886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6AF736B-E8BA-4FF2-B585-F0D84636B50C}"/>
              </a:ext>
            </a:extLst>
          </p:cNvPr>
          <p:cNvSpPr>
            <a:spLocks noGrp="1"/>
          </p:cNvSpPr>
          <p:nvPr>
            <p:ph type="subTitle" idx="1"/>
          </p:nvPr>
        </p:nvSpPr>
        <p:spPr>
          <a:xfrm>
            <a:off x="476399" y="1775248"/>
            <a:ext cx="7020792" cy="3541157"/>
          </a:xfrm>
        </p:spPr>
        <p:txBody>
          <a:bodyPr vert="horz" wrap="square" lIns="91440" tIns="45720" rIns="91440" bIns="45720" rtlCol="0" anchor="t">
            <a:normAutofit fontScale="92500" lnSpcReduction="10000"/>
          </a:bodyPr>
          <a:lstStyle/>
          <a:p>
            <a:pPr marL="342900" indent="-342900">
              <a:buFont typeface="Arial" charset="0"/>
              <a:buChar char="•"/>
              <a:defRPr/>
            </a:pPr>
            <a:r>
              <a:rPr lang="fr-CA" altLang="fr-FR" sz="2400">
                <a:solidFill>
                  <a:schemeClr val="tx1"/>
                </a:solidFill>
                <a:latin typeface="Segoe UI Light"/>
                <a:cs typeface="Segoe UI Light"/>
              </a:rPr>
              <a:t>Connaître les indications: </a:t>
            </a:r>
            <a:endParaRPr lang="fr-FR">
              <a:solidFill>
                <a:schemeClr val="tx1"/>
              </a:solidFill>
              <a:latin typeface="Segoe UI Light"/>
              <a:cs typeface="Segoe UI Light"/>
            </a:endParaRPr>
          </a:p>
          <a:p>
            <a:pPr marL="800100" lvl="1" indent="-342900" algn="l">
              <a:buFont typeface="Arial" charset="0"/>
              <a:buChar char="•"/>
              <a:defRPr/>
            </a:pPr>
            <a:r>
              <a:rPr lang="fr-CA" altLang="fr-FR" sz="2000">
                <a:solidFill>
                  <a:schemeClr val="tx1"/>
                </a:solidFill>
                <a:latin typeface="Segoe UI Light"/>
                <a:cs typeface="Segoe UI Light"/>
              </a:rPr>
              <a:t>Vaccination antigrippale </a:t>
            </a:r>
          </a:p>
          <a:p>
            <a:pPr marL="800100" lvl="1" indent="-342900" algn="l">
              <a:buFont typeface="Arial" charset="0"/>
              <a:buChar char="•"/>
              <a:defRPr/>
            </a:pPr>
            <a:r>
              <a:rPr lang="fr-CA" altLang="fr-FR" sz="2000">
                <a:solidFill>
                  <a:schemeClr val="tx1"/>
                </a:solidFill>
                <a:latin typeface="Segoe UI Light"/>
                <a:cs typeface="Segoe UI Light"/>
              </a:rPr>
              <a:t>Vaccination contre COVID-19 </a:t>
            </a:r>
          </a:p>
          <a:p>
            <a:pPr marL="800100" lvl="1" indent="-342900" algn="l">
              <a:buFont typeface="Arial" charset="0"/>
              <a:buChar char="•"/>
              <a:defRPr/>
            </a:pPr>
            <a:r>
              <a:rPr lang="fr-CA" altLang="fr-FR" sz="2000">
                <a:solidFill>
                  <a:schemeClr val="tx1"/>
                </a:solidFill>
                <a:latin typeface="Segoe UI Light"/>
                <a:cs typeface="Segoe UI Light"/>
              </a:rPr>
              <a:t>Vaccination contre virus respiratoire syncytial (VRS)</a:t>
            </a:r>
          </a:p>
          <a:p>
            <a:pPr marL="342900" indent="-342900">
              <a:buFont typeface="Arial" charset="0"/>
              <a:buChar char="•"/>
              <a:defRPr/>
            </a:pPr>
            <a:r>
              <a:rPr lang="fr-CA" altLang="fr-FR" sz="2400">
                <a:solidFill>
                  <a:schemeClr val="tx1"/>
                </a:solidFill>
              </a:rPr>
              <a:t>Connaître les vaccins disponibles au Québec dans le contexte de gratuité</a:t>
            </a:r>
          </a:p>
          <a:p>
            <a:pPr marL="342900" indent="-342900">
              <a:buFont typeface="Arial" charset="0"/>
              <a:buChar char="•"/>
              <a:defRPr/>
            </a:pPr>
            <a:r>
              <a:rPr lang="fr-CA" altLang="fr-FR" sz="2400">
                <a:solidFill>
                  <a:schemeClr val="tx1"/>
                </a:solidFill>
              </a:rPr>
              <a:t>Réviser le processus de préparation et d’administration des vaccins</a:t>
            </a:r>
          </a:p>
          <a:p>
            <a:pPr marL="342900" indent="-342900">
              <a:buFont typeface="Arial" charset="0"/>
              <a:buChar char="•"/>
              <a:defRPr/>
            </a:pPr>
            <a:r>
              <a:rPr lang="fr-CA" altLang="fr-FR" sz="2400">
                <a:solidFill>
                  <a:schemeClr val="tx1"/>
                </a:solidFill>
              </a:rPr>
              <a:t>Déclarer les MCI et les bris de chaîne de froid</a:t>
            </a:r>
          </a:p>
          <a:p>
            <a:pPr marL="342900" indent="-342900">
              <a:buFont typeface="Arial" charset="0"/>
              <a:buChar char="•"/>
              <a:defRPr/>
            </a:pPr>
            <a:r>
              <a:rPr lang="fr-CA" altLang="fr-FR" sz="2400">
                <a:solidFill>
                  <a:schemeClr val="tx1"/>
                </a:solidFill>
              </a:rPr>
              <a:t>Saisir les données vaccinales dans le SI-PMI</a:t>
            </a:r>
          </a:p>
          <a:p>
            <a:pPr marL="0" indent="0">
              <a:buNone/>
            </a:pPr>
            <a:endParaRPr lang="fr-CA"/>
          </a:p>
        </p:txBody>
      </p:sp>
      <p:sp>
        <p:nvSpPr>
          <p:cNvPr id="2" name="Titre 1">
            <a:extLst>
              <a:ext uri="{FF2B5EF4-FFF2-40B4-BE49-F238E27FC236}">
                <a16:creationId xmlns:a16="http://schemas.microsoft.com/office/drawing/2014/main" id="{BB318C22-3C5D-48A4-86D8-EC5938B01533}"/>
              </a:ext>
            </a:extLst>
          </p:cNvPr>
          <p:cNvSpPr>
            <a:spLocks noGrp="1"/>
          </p:cNvSpPr>
          <p:nvPr>
            <p:ph type="title"/>
          </p:nvPr>
        </p:nvSpPr>
        <p:spPr>
          <a:xfrm>
            <a:off x="1726556" y="-2282"/>
            <a:ext cx="6120680" cy="538417"/>
          </a:xfrm>
        </p:spPr>
        <p:txBody>
          <a:bodyPr/>
          <a:lstStyle/>
          <a:p>
            <a:r>
              <a:rPr lang="fr-CA">
                <a:solidFill>
                  <a:schemeClr val="bg2"/>
                </a:solidFill>
              </a:rPr>
              <a:t>Objectifs de la présentation</a:t>
            </a:r>
            <a:endParaRPr lang="fr-CA">
              <a:solidFill>
                <a:schemeClr val="bg2"/>
              </a:solidFill>
              <a:cs typeface="Segoe UI Semibold"/>
            </a:endParaRPr>
          </a:p>
        </p:txBody>
      </p:sp>
      <p:sp>
        <p:nvSpPr>
          <p:cNvPr id="4" name="Espace réservé du numéro de diapositive 3">
            <a:extLst>
              <a:ext uri="{FF2B5EF4-FFF2-40B4-BE49-F238E27FC236}">
                <a16:creationId xmlns:a16="http://schemas.microsoft.com/office/drawing/2014/main" id="{5D06F6D8-288E-4B7B-BE73-C0A25C27689C}"/>
              </a:ext>
            </a:extLst>
          </p:cNvPr>
          <p:cNvSpPr>
            <a:spLocks noGrp="1"/>
          </p:cNvSpPr>
          <p:nvPr>
            <p:ph type="sldNum" sz="quarter" idx="4294967295"/>
          </p:nvPr>
        </p:nvSpPr>
        <p:spPr>
          <a:xfrm>
            <a:off x="0" y="4678363"/>
            <a:ext cx="2133600" cy="273050"/>
          </a:xfrm>
        </p:spPr>
        <p:txBody>
          <a:bodyPr/>
          <a:lstStyle/>
          <a:p>
            <a:fld id="{3D40EFED-8DDF-436A-B43E-699B51436B40}" type="slidenum">
              <a:rPr lang="fr-CA" smtClean="0"/>
              <a:t>2</a:t>
            </a:fld>
            <a:endParaRPr lang="fr-CA"/>
          </a:p>
        </p:txBody>
      </p:sp>
    </p:spTree>
    <p:extLst>
      <p:ext uri="{BB962C8B-B14F-4D97-AF65-F5344CB8AC3E}">
        <p14:creationId xmlns:p14="http://schemas.microsoft.com/office/powerpoint/2010/main" val="217846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3D7562A6-1709-7D89-B0C8-1759FE9C09FC}"/>
              </a:ext>
            </a:extLst>
          </p:cNvPr>
          <p:cNvSpPr>
            <a:spLocks noGrp="1"/>
          </p:cNvSpPr>
          <p:nvPr>
            <p:ph type="subTitle" idx="1"/>
          </p:nvPr>
        </p:nvSpPr>
        <p:spPr>
          <a:xfrm>
            <a:off x="2446908" y="1102322"/>
            <a:ext cx="6120680" cy="2793585"/>
          </a:xfrm>
        </p:spPr>
        <p:style>
          <a:lnRef idx="2">
            <a:schemeClr val="accent1"/>
          </a:lnRef>
          <a:fillRef idx="1">
            <a:schemeClr val="lt1"/>
          </a:fillRef>
          <a:effectRef idx="0">
            <a:schemeClr val="accent1"/>
          </a:effectRef>
          <a:fontRef idx="minor">
            <a:schemeClr val="dk1"/>
          </a:fontRef>
        </p:style>
        <p:txBody>
          <a:bodyPr vert="horz" wrap="square" lIns="91440" tIns="45720" rIns="91440" bIns="45720" rtlCol="0" anchor="t">
            <a:spAutoFit/>
          </a:bodyPr>
          <a:lstStyle/>
          <a:p>
            <a:pPr algn="ctr"/>
            <a:r>
              <a:rPr lang="fr-FR" sz="3200">
                <a:solidFill>
                  <a:schemeClr val="accent1">
                    <a:lumMod val="76000"/>
                  </a:schemeClr>
                </a:solidFill>
                <a:latin typeface="Segoe UI Light"/>
                <a:cs typeface="Segoe UI Light"/>
              </a:rPr>
              <a:t>Parcours de formation vaccination saisonnière 2026-2027</a:t>
            </a:r>
          </a:p>
          <a:p>
            <a:pPr algn="ctr"/>
            <a:r>
              <a:rPr lang="fr-FR" sz="4000" b="1">
                <a:solidFill>
                  <a:schemeClr val="tx1">
                    <a:lumMod val="60000"/>
                    <a:lumOff val="40000"/>
                  </a:schemeClr>
                </a:solidFill>
                <a:latin typeface="Segoe UI Light"/>
                <a:cs typeface="Segoe UI Light"/>
              </a:rPr>
              <a:t>ENA #16397</a:t>
            </a:r>
          </a:p>
          <a:p>
            <a:pPr marL="285750" indent="-285750">
              <a:buChar char="•"/>
            </a:pPr>
            <a:r>
              <a:rPr lang="fr-FR" sz="1800" b="1">
                <a:solidFill>
                  <a:schemeClr val="accent1">
                    <a:lumMod val="76000"/>
                  </a:schemeClr>
                </a:solidFill>
                <a:latin typeface="Segoe UI Light"/>
                <a:ea typeface="Open Sans"/>
                <a:cs typeface="Segoe UI Light"/>
                <a:hlinkClick r:id="rId3">
                  <a:extLst>
                    <a:ext uri="{A12FA001-AC4F-418D-AE19-62706E023703}">
                      <ahyp:hlinkClr xmlns:ahyp="http://schemas.microsoft.com/office/drawing/2018/hyperlinkcolor" val="tx"/>
                    </a:ext>
                  </a:extLst>
                </a:hlinkClick>
              </a:rPr>
              <a:t>Programme d'immunisation contre l'influenza</a:t>
            </a:r>
            <a:endParaRPr lang="fr-FR" sz="1800" b="1">
              <a:solidFill>
                <a:schemeClr val="accent1">
                  <a:lumMod val="76000"/>
                </a:schemeClr>
              </a:solidFill>
              <a:latin typeface="Segoe UI Light"/>
              <a:ea typeface="Open Sans"/>
              <a:cs typeface="Segoe UI Light"/>
            </a:endParaRPr>
          </a:p>
          <a:p>
            <a:pPr marL="285750" indent="-285750">
              <a:buChar char="•"/>
            </a:pPr>
            <a:r>
              <a:rPr lang="fr-FR" sz="1800" b="1">
                <a:solidFill>
                  <a:schemeClr val="accent1">
                    <a:lumMod val="76000"/>
                  </a:schemeClr>
                </a:solidFill>
                <a:latin typeface="Segoe UI Light"/>
                <a:ea typeface="Open Sans"/>
                <a:cs typeface="Segoe UI Light"/>
                <a:hlinkClick r:id="rId4">
                  <a:extLst>
                    <a:ext uri="{A12FA001-AC4F-418D-AE19-62706E023703}">
                      <ahyp:hlinkClr xmlns:ahyp="http://schemas.microsoft.com/office/drawing/2018/hyperlinkcolor" val="tx"/>
                    </a:ext>
                  </a:extLst>
                </a:hlinkClick>
              </a:rPr>
              <a:t>Programme d'immunisation contre la COVID-19</a:t>
            </a:r>
            <a:endParaRPr lang="fr-FR" sz="1800" b="1">
              <a:solidFill>
                <a:schemeClr val="accent1">
                  <a:lumMod val="76000"/>
                </a:schemeClr>
              </a:solidFill>
              <a:latin typeface="Segoe UI Light"/>
              <a:ea typeface="Open Sans"/>
              <a:cs typeface="Segoe UI Light"/>
            </a:endParaRPr>
          </a:p>
          <a:p>
            <a:pPr marL="285750" indent="-285750">
              <a:buChar char="•"/>
            </a:pPr>
            <a:r>
              <a:rPr lang="fr-FR" sz="1800" b="1">
                <a:solidFill>
                  <a:schemeClr val="accent1">
                    <a:lumMod val="76000"/>
                  </a:schemeClr>
                </a:solidFill>
                <a:latin typeface="Segoe UI Light"/>
                <a:ea typeface="Open Sans"/>
                <a:cs typeface="Segoe UI Light"/>
                <a:hlinkClick r:id="rId5">
                  <a:extLst>
                    <a:ext uri="{A12FA001-AC4F-418D-AE19-62706E023703}">
                      <ahyp:hlinkClr xmlns:ahyp="http://schemas.microsoft.com/office/drawing/2018/hyperlinkcolor" val="tx"/>
                    </a:ext>
                  </a:extLst>
                </a:hlinkClick>
              </a:rPr>
              <a:t>Programme d'immunisation contre le VRS</a:t>
            </a:r>
            <a:endParaRPr lang="fr-FR" sz="2400" b="1">
              <a:solidFill>
                <a:schemeClr val="accent1">
                  <a:lumMod val="76000"/>
                </a:schemeClr>
              </a:solidFill>
              <a:latin typeface="Segoe UI Light"/>
              <a:cs typeface="Segoe UI Light"/>
            </a:endParaRPr>
          </a:p>
        </p:txBody>
      </p:sp>
      <p:sp>
        <p:nvSpPr>
          <p:cNvPr id="3" name="Titre 2">
            <a:extLst>
              <a:ext uri="{FF2B5EF4-FFF2-40B4-BE49-F238E27FC236}">
                <a16:creationId xmlns:a16="http://schemas.microsoft.com/office/drawing/2014/main" id="{19C41F6D-B150-DC1E-A943-3FA8968095FD}"/>
              </a:ext>
            </a:extLst>
          </p:cNvPr>
          <p:cNvSpPr>
            <a:spLocks noGrp="1"/>
          </p:cNvSpPr>
          <p:nvPr>
            <p:ph type="title"/>
          </p:nvPr>
        </p:nvSpPr>
        <p:spPr>
          <a:xfrm>
            <a:off x="2282602" y="453504"/>
            <a:ext cx="6120680" cy="538417"/>
          </a:xfrm>
        </p:spPr>
        <p:txBody>
          <a:bodyPr/>
          <a:lstStyle/>
          <a:p>
            <a:pPr algn="ctr"/>
            <a:r>
              <a:rPr lang="fr-FR" sz="4000">
                <a:cs typeface="Segoe UI Semibold"/>
              </a:rPr>
              <a:t>Formations provinciales</a:t>
            </a:r>
            <a:endParaRPr lang="en-US"/>
          </a:p>
        </p:txBody>
      </p:sp>
      <p:sp>
        <p:nvSpPr>
          <p:cNvPr id="4" name="Espace réservé du numéro de diapositive 3">
            <a:extLst>
              <a:ext uri="{FF2B5EF4-FFF2-40B4-BE49-F238E27FC236}">
                <a16:creationId xmlns:a16="http://schemas.microsoft.com/office/drawing/2014/main" id="{5FA04E11-E80C-3B35-32E6-D40886632E03}"/>
              </a:ext>
            </a:extLst>
          </p:cNvPr>
          <p:cNvSpPr>
            <a:spLocks noGrp="1"/>
          </p:cNvSpPr>
          <p:nvPr>
            <p:ph type="sldNum" sz="quarter" idx="4294967295"/>
          </p:nvPr>
        </p:nvSpPr>
        <p:spPr>
          <a:xfrm>
            <a:off x="7086600" y="4767263"/>
            <a:ext cx="2057400" cy="274637"/>
          </a:xfrm>
        </p:spPr>
        <p:txBody>
          <a:bodyPr/>
          <a:lstStyle/>
          <a:p>
            <a:fld id="{55DDBC63-AA34-4C27-924A-AC3A8202F7BB}" type="slidenum">
              <a:rPr lang="fr-CA" smtClean="0"/>
              <a:t>3</a:t>
            </a:fld>
            <a:endParaRPr lang="fr-CA"/>
          </a:p>
        </p:txBody>
      </p:sp>
    </p:spTree>
    <p:extLst>
      <p:ext uri="{BB962C8B-B14F-4D97-AF65-F5344CB8AC3E}">
        <p14:creationId xmlns:p14="http://schemas.microsoft.com/office/powerpoint/2010/main" val="2619291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CB019D2-5AC8-C268-2141-BDAF45E9CA28}"/>
              </a:ext>
            </a:extLst>
          </p:cNvPr>
          <p:cNvSpPr>
            <a:spLocks noGrp="1"/>
          </p:cNvSpPr>
          <p:nvPr>
            <p:ph type="title"/>
          </p:nvPr>
        </p:nvSpPr>
        <p:spPr>
          <a:xfrm>
            <a:off x="2339752" y="1959421"/>
            <a:ext cx="6120680" cy="535531"/>
          </a:xfrm>
        </p:spPr>
        <p:txBody>
          <a:bodyPr/>
          <a:lstStyle/>
          <a:p>
            <a:r>
              <a:rPr lang="fr-FR">
                <a:cs typeface="Segoe UI Semibold"/>
              </a:rPr>
              <a:t>Vaccination contre l'influenza</a:t>
            </a:r>
          </a:p>
        </p:txBody>
      </p:sp>
      <p:sp>
        <p:nvSpPr>
          <p:cNvPr id="4" name="Espace réservé du numéro de diapositive 3">
            <a:extLst>
              <a:ext uri="{FF2B5EF4-FFF2-40B4-BE49-F238E27FC236}">
                <a16:creationId xmlns:a16="http://schemas.microsoft.com/office/drawing/2014/main" id="{D25C2632-5104-2E49-5804-B55F7D7E26B5}"/>
              </a:ext>
            </a:extLst>
          </p:cNvPr>
          <p:cNvSpPr>
            <a:spLocks noGrp="1"/>
          </p:cNvSpPr>
          <p:nvPr>
            <p:ph type="sldNum" sz="quarter" idx="4294967295"/>
          </p:nvPr>
        </p:nvSpPr>
        <p:spPr>
          <a:xfrm>
            <a:off x="7086600" y="4767263"/>
            <a:ext cx="2057400" cy="274637"/>
          </a:xfrm>
        </p:spPr>
        <p:txBody>
          <a:bodyPr/>
          <a:lstStyle/>
          <a:p>
            <a:fld id="{55DDBC63-AA34-4C27-924A-AC3A8202F7BB}" type="slidenum">
              <a:rPr lang="fr-CA" smtClean="0"/>
              <a:t>4</a:t>
            </a:fld>
            <a:endParaRPr lang="fr-CA"/>
          </a:p>
        </p:txBody>
      </p:sp>
      <p:cxnSp>
        <p:nvCxnSpPr>
          <p:cNvPr id="5" name="Connecteur droit avec flèche 4">
            <a:extLst>
              <a:ext uri="{FF2B5EF4-FFF2-40B4-BE49-F238E27FC236}">
                <a16:creationId xmlns:a16="http://schemas.microsoft.com/office/drawing/2014/main" id="{09FC0D56-9C18-6D86-5589-E852D404ADAA}"/>
              </a:ext>
            </a:extLst>
          </p:cNvPr>
          <p:cNvCxnSpPr/>
          <p:nvPr/>
        </p:nvCxnSpPr>
        <p:spPr>
          <a:xfrm>
            <a:off x="2113207" y="2534200"/>
            <a:ext cx="6573491" cy="97"/>
          </a:xfrm>
          <a:prstGeom prst="straightConnector1">
            <a:avLst/>
          </a:prstGeom>
          <a:ln>
            <a:solidFill>
              <a:srgbClr val="4472C4"/>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6632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3C3B2-B335-7B28-804E-D5A4037B1158}"/>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5A7DF8BB-7DC1-A404-D56F-DD28E03D6517}"/>
              </a:ext>
            </a:extLst>
          </p:cNvPr>
          <p:cNvSpPr>
            <a:spLocks noGrp="1"/>
          </p:cNvSpPr>
          <p:nvPr>
            <p:ph idx="1"/>
          </p:nvPr>
        </p:nvSpPr>
        <p:spPr>
          <a:xfrm>
            <a:off x="779612" y="1628805"/>
            <a:ext cx="7843568" cy="3650500"/>
          </a:xfrm>
        </p:spPr>
        <p:txBody>
          <a:bodyPr vert="horz" lIns="91440" tIns="45720" rIns="91440" bIns="45720" rtlCol="0" anchor="t">
            <a:normAutofit/>
          </a:bodyPr>
          <a:lstStyle/>
          <a:p>
            <a:pPr marL="0" indent="0">
              <a:buNone/>
            </a:pPr>
            <a:r>
              <a:rPr lang="fr-FR">
                <a:cs typeface="Segoe UI"/>
              </a:rPr>
              <a:t>Objectif visé: Couverture vaccinale d'au moins 80% de la population visée </a:t>
            </a:r>
            <a:endParaRPr lang="fr-FR"/>
          </a:p>
          <a:p>
            <a:pPr marL="0" indent="0">
              <a:buNone/>
            </a:pPr>
            <a:endParaRPr lang="fr-FR">
              <a:cs typeface="Segoe UI"/>
            </a:endParaRPr>
          </a:p>
          <a:p>
            <a:pPr marL="0" indent="0">
              <a:buNone/>
            </a:pPr>
            <a:r>
              <a:rPr lang="fr-FR">
                <a:cs typeface="Segoe UI"/>
              </a:rPr>
              <a:t>Efficacité du vaccin : variable d'une année à l'autre </a:t>
            </a:r>
          </a:p>
          <a:p>
            <a:r>
              <a:rPr lang="fr-FR">
                <a:cs typeface="Segoe UI"/>
              </a:rPr>
              <a:t>Variabilité entre autres selon virus en circulation.</a:t>
            </a:r>
          </a:p>
          <a:p>
            <a:pPr lvl="1">
              <a:buFont typeface="Courier New" panose="020B0604020202020204" pitchFamily="34" charset="0"/>
              <a:buChar char="o"/>
            </a:pPr>
            <a:r>
              <a:rPr lang="fr-FR">
                <a:cs typeface="Segoe UI"/>
              </a:rPr>
              <a:t>Meilleure efficacité contre Influenza A H1N1 et Influenza B vs Influenza A H3N2</a:t>
            </a:r>
          </a:p>
          <a:p>
            <a:pPr marL="0" indent="0">
              <a:buNone/>
            </a:pPr>
            <a:endParaRPr lang="fr-FR">
              <a:cs typeface="Segoe UI"/>
            </a:endParaRPr>
          </a:p>
        </p:txBody>
      </p:sp>
      <p:sp>
        <p:nvSpPr>
          <p:cNvPr id="3" name="Espace réservé du texte 2">
            <a:extLst>
              <a:ext uri="{FF2B5EF4-FFF2-40B4-BE49-F238E27FC236}">
                <a16:creationId xmlns:a16="http://schemas.microsoft.com/office/drawing/2014/main" id="{8D2CEBE2-B4AD-2E13-5171-50012D2FB82A}"/>
              </a:ext>
            </a:extLst>
          </p:cNvPr>
          <p:cNvSpPr>
            <a:spLocks noGrp="1"/>
          </p:cNvSpPr>
          <p:nvPr>
            <p:ph type="body" sz="quarter" idx="13"/>
          </p:nvPr>
        </p:nvSpPr>
        <p:spPr/>
        <p:txBody>
          <a:bodyPr vert="horz" lIns="91440" tIns="45720" rIns="91440" bIns="45720" rtlCol="0" anchor="t">
            <a:normAutofit/>
          </a:bodyPr>
          <a:lstStyle/>
          <a:p>
            <a:r>
              <a:rPr lang="fr-FR">
                <a:cs typeface="Segoe UI Semibold"/>
              </a:rPr>
              <a:t>Programme immunisation contre l'influenza</a:t>
            </a:r>
            <a:endParaRPr lang="fr-FR"/>
          </a:p>
          <a:p>
            <a:endParaRPr lang="fr-FR">
              <a:cs typeface="Segoe UI Semibold"/>
            </a:endParaRPr>
          </a:p>
        </p:txBody>
      </p:sp>
      <p:sp>
        <p:nvSpPr>
          <p:cNvPr id="6" name="Espace réservé du numéro de diapositive 5">
            <a:extLst>
              <a:ext uri="{FF2B5EF4-FFF2-40B4-BE49-F238E27FC236}">
                <a16:creationId xmlns:a16="http://schemas.microsoft.com/office/drawing/2014/main" id="{4E31AEB6-530B-8FFF-6B8E-4160F5B2D106}"/>
              </a:ext>
            </a:extLst>
          </p:cNvPr>
          <p:cNvSpPr>
            <a:spLocks noGrp="1"/>
          </p:cNvSpPr>
          <p:nvPr>
            <p:ph type="sldNum" sz="quarter" idx="4"/>
          </p:nvPr>
        </p:nvSpPr>
        <p:spPr/>
        <p:txBody>
          <a:bodyPr/>
          <a:lstStyle/>
          <a:p>
            <a:fld id="{A7D211A3-7575-492B-8E98-5F9B497A4866}" type="slidenum">
              <a:rPr lang="fr-CA" smtClean="0"/>
              <a:pPr/>
              <a:t>5</a:t>
            </a:fld>
            <a:endParaRPr lang="fr-CA"/>
          </a:p>
        </p:txBody>
      </p:sp>
    </p:spTree>
    <p:extLst>
      <p:ext uri="{BB962C8B-B14F-4D97-AF65-F5344CB8AC3E}">
        <p14:creationId xmlns:p14="http://schemas.microsoft.com/office/powerpoint/2010/main" val="2929896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2E5AC-5610-743F-4EC4-82FC2B85A00B}"/>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197D03EF-94B3-9CC3-7664-42D4CC6AA172}"/>
              </a:ext>
            </a:extLst>
          </p:cNvPr>
          <p:cNvSpPr>
            <a:spLocks noGrp="1"/>
          </p:cNvSpPr>
          <p:nvPr>
            <p:ph idx="1"/>
          </p:nvPr>
        </p:nvSpPr>
        <p:spPr>
          <a:xfrm>
            <a:off x="650216" y="1747419"/>
            <a:ext cx="7843568" cy="3650500"/>
          </a:xfrm>
        </p:spPr>
        <p:txBody>
          <a:bodyPr vert="horz" lIns="91440" tIns="45720" rIns="91440" bIns="45720" rtlCol="0" anchor="t">
            <a:normAutofit/>
          </a:bodyPr>
          <a:lstStyle/>
          <a:p>
            <a:pPr marL="0" indent="0">
              <a:buNone/>
            </a:pPr>
            <a:r>
              <a:rPr lang="fr-FR">
                <a:cs typeface="Segoe UI"/>
              </a:rPr>
              <a:t>Bénéfices observés avec la vaccination : </a:t>
            </a:r>
          </a:p>
          <a:p>
            <a:r>
              <a:rPr lang="fr-FR">
                <a:cs typeface="Segoe UI"/>
              </a:rPr>
              <a:t>Protection des personnes à haut risque de complication. </a:t>
            </a:r>
          </a:p>
          <a:p>
            <a:r>
              <a:rPr lang="fr-FR">
                <a:cs typeface="Segoe UI"/>
              </a:rPr>
              <a:t>Réduction des hospitalisations et des décès.</a:t>
            </a:r>
          </a:p>
          <a:p>
            <a:r>
              <a:rPr lang="fr-FR">
                <a:cs typeface="Segoe UI"/>
              </a:rPr>
              <a:t>Diminution absentéisme au travail, diminution recours services de santé et aux antibiotiques.</a:t>
            </a:r>
          </a:p>
          <a:p>
            <a:pPr marL="0" indent="0">
              <a:buNone/>
            </a:pPr>
            <a:endParaRPr lang="fr-FR">
              <a:cs typeface="Segoe UI"/>
            </a:endParaRPr>
          </a:p>
        </p:txBody>
      </p:sp>
      <p:sp>
        <p:nvSpPr>
          <p:cNvPr id="3" name="Espace réservé du texte 2">
            <a:extLst>
              <a:ext uri="{FF2B5EF4-FFF2-40B4-BE49-F238E27FC236}">
                <a16:creationId xmlns:a16="http://schemas.microsoft.com/office/drawing/2014/main" id="{6D00C9ED-2049-4C28-2976-C5220C1F29E2}"/>
              </a:ext>
            </a:extLst>
          </p:cNvPr>
          <p:cNvSpPr>
            <a:spLocks noGrp="1"/>
          </p:cNvSpPr>
          <p:nvPr>
            <p:ph type="body" sz="quarter" idx="13"/>
          </p:nvPr>
        </p:nvSpPr>
        <p:spPr/>
        <p:txBody>
          <a:bodyPr vert="horz" lIns="91440" tIns="45720" rIns="91440" bIns="45720" rtlCol="0" anchor="t">
            <a:normAutofit/>
          </a:bodyPr>
          <a:lstStyle/>
          <a:p>
            <a:r>
              <a:rPr lang="fr-FR">
                <a:cs typeface="Segoe UI Semibold"/>
              </a:rPr>
              <a:t>Programme immunisation contre l'influenza</a:t>
            </a:r>
            <a:endParaRPr lang="fr-FR"/>
          </a:p>
          <a:p>
            <a:endParaRPr lang="fr-FR">
              <a:cs typeface="Segoe UI Semibold"/>
            </a:endParaRPr>
          </a:p>
        </p:txBody>
      </p:sp>
      <p:sp>
        <p:nvSpPr>
          <p:cNvPr id="6" name="Espace réservé du numéro de diapositive 5">
            <a:extLst>
              <a:ext uri="{FF2B5EF4-FFF2-40B4-BE49-F238E27FC236}">
                <a16:creationId xmlns:a16="http://schemas.microsoft.com/office/drawing/2014/main" id="{3C964725-2FE9-D619-A193-AC17DB87CFC0}"/>
              </a:ext>
            </a:extLst>
          </p:cNvPr>
          <p:cNvSpPr>
            <a:spLocks noGrp="1"/>
          </p:cNvSpPr>
          <p:nvPr>
            <p:ph type="sldNum" sz="quarter" idx="4"/>
          </p:nvPr>
        </p:nvSpPr>
        <p:spPr/>
        <p:txBody>
          <a:bodyPr/>
          <a:lstStyle/>
          <a:p>
            <a:fld id="{A7D211A3-7575-492B-8E98-5F9B497A4866}" type="slidenum">
              <a:rPr lang="fr-CA" smtClean="0"/>
              <a:pPr/>
              <a:t>6</a:t>
            </a:fld>
            <a:endParaRPr lang="fr-CA"/>
          </a:p>
        </p:txBody>
      </p:sp>
    </p:spTree>
    <p:extLst>
      <p:ext uri="{BB962C8B-B14F-4D97-AF65-F5344CB8AC3E}">
        <p14:creationId xmlns:p14="http://schemas.microsoft.com/office/powerpoint/2010/main" val="3902533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8484-AF47-20AC-A6A8-752B6CC70397}"/>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B490250-D9BE-569F-6D57-CDFBBFC1CEA0}"/>
              </a:ext>
            </a:extLst>
          </p:cNvPr>
          <p:cNvSpPr>
            <a:spLocks noGrp="1"/>
          </p:cNvSpPr>
          <p:nvPr>
            <p:ph idx="1"/>
          </p:nvPr>
        </p:nvSpPr>
        <p:spPr/>
        <p:txBody>
          <a:bodyPr vert="horz" lIns="91440" tIns="45720" rIns="91440" bIns="45720" rtlCol="0" anchor="t">
            <a:normAutofit/>
          </a:bodyPr>
          <a:lstStyle/>
          <a:p>
            <a:pPr marL="0" indent="0">
              <a:buNone/>
            </a:pPr>
            <a:r>
              <a:rPr lang="fr-FR" b="1">
                <a:cs typeface="Segoe UI"/>
              </a:rPr>
              <a:t>Vaccins trivalents inactivés injectables :</a:t>
            </a:r>
          </a:p>
          <a:p>
            <a:pPr marL="0" indent="0">
              <a:buNone/>
            </a:pPr>
            <a:r>
              <a:rPr lang="fr-FR">
                <a:cs typeface="Segoe UI"/>
              </a:rPr>
              <a:t>Chacune des doses contient les souches suivantes :</a:t>
            </a:r>
            <a:endParaRPr lang="fr-FR"/>
          </a:p>
          <a:p>
            <a:r>
              <a:rPr lang="fr-FR">
                <a:cs typeface="Segoe UI"/>
              </a:rPr>
              <a:t>A/Missouri/11/2025 (H1N1)pdm09</a:t>
            </a:r>
          </a:p>
          <a:p>
            <a:r>
              <a:rPr lang="fr-FR">
                <a:cs typeface="Segoe UI"/>
              </a:rPr>
              <a:t>A/Darwin/1454/2025 (H3N2)</a:t>
            </a:r>
          </a:p>
          <a:p>
            <a:r>
              <a:rPr lang="fr-FR">
                <a:cs typeface="Segoe UI"/>
              </a:rPr>
              <a:t>B/Tokyo/EIS13-175/2025 de la lignée B/Victoria ou B/Pennsylvania/14/2025 de la lignée B/Victoria (selon le vaccin)</a:t>
            </a:r>
          </a:p>
          <a:p>
            <a:pPr marL="0" indent="0">
              <a:buNone/>
            </a:pPr>
            <a:endParaRPr lang="fr-FR">
              <a:cs typeface="Segoe UI"/>
            </a:endParaRPr>
          </a:p>
          <a:p>
            <a:pPr marL="0" indent="0">
              <a:buNone/>
            </a:pPr>
            <a:endParaRPr lang="fr-FR">
              <a:cs typeface="Segoe UI"/>
            </a:endParaRPr>
          </a:p>
        </p:txBody>
      </p:sp>
      <p:sp>
        <p:nvSpPr>
          <p:cNvPr id="3" name="Espace réservé du texte 2">
            <a:extLst>
              <a:ext uri="{FF2B5EF4-FFF2-40B4-BE49-F238E27FC236}">
                <a16:creationId xmlns:a16="http://schemas.microsoft.com/office/drawing/2014/main" id="{BB6E7167-F392-681C-1BB3-4D6CDC29A09B}"/>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Vaccins disponibles pour l'année 2026-2027</a:t>
            </a:r>
          </a:p>
          <a:p>
            <a:endParaRPr lang="fr-FR">
              <a:cs typeface="Segoe UI Semibold"/>
            </a:endParaRPr>
          </a:p>
        </p:txBody>
      </p:sp>
      <p:sp>
        <p:nvSpPr>
          <p:cNvPr id="4" name="Espace réservé du texte 3">
            <a:extLst>
              <a:ext uri="{FF2B5EF4-FFF2-40B4-BE49-F238E27FC236}">
                <a16:creationId xmlns:a16="http://schemas.microsoft.com/office/drawing/2014/main" id="{5ABFBEE4-5723-F84E-972A-6809963B08FD}"/>
              </a:ext>
            </a:extLst>
          </p:cNvPr>
          <p:cNvSpPr>
            <a:spLocks noGrp="1"/>
          </p:cNvSpPr>
          <p:nvPr>
            <p:ph type="body" sz="quarter" idx="14"/>
          </p:nvPr>
        </p:nvSpPr>
        <p:spPr/>
        <p:txBody>
          <a:bodyPr/>
          <a:lstStyle/>
          <a:p>
            <a:endParaRPr lang="fr-FR"/>
          </a:p>
        </p:txBody>
      </p:sp>
      <p:sp>
        <p:nvSpPr>
          <p:cNvPr id="6" name="Espace réservé du numéro de diapositive 5">
            <a:extLst>
              <a:ext uri="{FF2B5EF4-FFF2-40B4-BE49-F238E27FC236}">
                <a16:creationId xmlns:a16="http://schemas.microsoft.com/office/drawing/2014/main" id="{7AB91841-B015-4BBD-53E3-49C06EFD0905}"/>
              </a:ext>
            </a:extLst>
          </p:cNvPr>
          <p:cNvSpPr>
            <a:spLocks noGrp="1"/>
          </p:cNvSpPr>
          <p:nvPr>
            <p:ph type="sldNum" sz="quarter" idx="4"/>
          </p:nvPr>
        </p:nvSpPr>
        <p:spPr/>
        <p:txBody>
          <a:bodyPr/>
          <a:lstStyle/>
          <a:p>
            <a:fld id="{A7D211A3-7575-492B-8E98-5F9B497A4866}" type="slidenum">
              <a:rPr lang="fr-CA" smtClean="0"/>
              <a:pPr/>
              <a:t>7</a:t>
            </a:fld>
            <a:endParaRPr lang="fr-CA"/>
          </a:p>
        </p:txBody>
      </p:sp>
    </p:spTree>
    <p:extLst>
      <p:ext uri="{BB962C8B-B14F-4D97-AF65-F5344CB8AC3E}">
        <p14:creationId xmlns:p14="http://schemas.microsoft.com/office/powerpoint/2010/main" val="1231588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78B17-7396-4FD0-6286-07F99EE4BBE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008ADE-9134-9FF1-5382-72E0B4208FB0}"/>
              </a:ext>
            </a:extLst>
          </p:cNvPr>
          <p:cNvSpPr>
            <a:spLocks noGrp="1"/>
          </p:cNvSpPr>
          <p:nvPr>
            <p:ph sz="half" idx="1"/>
          </p:nvPr>
        </p:nvSpPr>
        <p:spPr/>
        <p:txBody>
          <a:bodyPr vert="horz" lIns="91440" tIns="45720" rIns="91440" bIns="45720" rtlCol="0" anchor="t">
            <a:normAutofit/>
          </a:bodyPr>
          <a:lstStyle/>
          <a:p>
            <a:pPr marL="0" indent="0">
              <a:buNone/>
            </a:pPr>
            <a:r>
              <a:rPr lang="en-US" sz="1700" b="1" err="1">
                <a:solidFill>
                  <a:srgbClr val="17213D"/>
                </a:solidFill>
                <a:cs typeface="Segoe UI"/>
              </a:rPr>
              <a:t>Gratuité</a:t>
            </a:r>
            <a:endParaRPr lang="en-US" sz="1700" b="1">
              <a:solidFill>
                <a:srgbClr val="17213D"/>
              </a:solidFill>
              <a:cs typeface="Segoe UI"/>
            </a:endParaRPr>
          </a:p>
          <a:p>
            <a:r>
              <a:rPr lang="en-US" sz="1700" err="1">
                <a:solidFill>
                  <a:srgbClr val="17213D"/>
                </a:solidFill>
                <a:cs typeface="Segoe UI"/>
              </a:rPr>
              <a:t>Personnes</a:t>
            </a:r>
            <a:r>
              <a:rPr lang="en-US" sz="1700">
                <a:solidFill>
                  <a:srgbClr val="17213D"/>
                </a:solidFill>
                <a:cs typeface="Segoe UI"/>
              </a:rPr>
              <a:t> </a:t>
            </a:r>
            <a:r>
              <a:rPr lang="en-US" sz="1700" err="1">
                <a:solidFill>
                  <a:srgbClr val="17213D"/>
                </a:solidFill>
                <a:cs typeface="Segoe UI"/>
              </a:rPr>
              <a:t>âgées</a:t>
            </a:r>
            <a:r>
              <a:rPr lang="en-US" sz="1700">
                <a:solidFill>
                  <a:srgbClr val="17213D"/>
                </a:solidFill>
                <a:cs typeface="Segoe UI"/>
              </a:rPr>
              <a:t> de 65 </a:t>
            </a:r>
            <a:r>
              <a:rPr lang="en-US" sz="1700" err="1">
                <a:solidFill>
                  <a:srgbClr val="17213D"/>
                </a:solidFill>
                <a:cs typeface="Segoe UI"/>
              </a:rPr>
              <a:t>ans</a:t>
            </a:r>
            <a:r>
              <a:rPr lang="en-US" sz="1700">
                <a:solidFill>
                  <a:srgbClr val="17213D"/>
                </a:solidFill>
                <a:cs typeface="Segoe UI"/>
              </a:rPr>
              <a:t> et plus.</a:t>
            </a:r>
            <a:endParaRPr lang="en-US">
              <a:cs typeface="Segoe UI"/>
            </a:endParaRPr>
          </a:p>
          <a:p>
            <a:r>
              <a:rPr lang="en-US" sz="1700" err="1">
                <a:solidFill>
                  <a:srgbClr val="17213D"/>
                </a:solidFill>
                <a:cs typeface="Segoe UI"/>
              </a:rPr>
              <a:t>Personnes</a:t>
            </a:r>
            <a:r>
              <a:rPr lang="en-US" sz="1700">
                <a:solidFill>
                  <a:srgbClr val="17213D"/>
                </a:solidFill>
                <a:cs typeface="Segoe UI"/>
              </a:rPr>
              <a:t> de 6 </a:t>
            </a:r>
            <a:r>
              <a:rPr lang="en-US" sz="1700" err="1">
                <a:solidFill>
                  <a:srgbClr val="17213D"/>
                </a:solidFill>
                <a:cs typeface="Segoe UI"/>
              </a:rPr>
              <a:t>mois</a:t>
            </a:r>
            <a:r>
              <a:rPr lang="en-US" sz="1700">
                <a:solidFill>
                  <a:srgbClr val="17213D"/>
                </a:solidFill>
                <a:cs typeface="Segoe UI"/>
              </a:rPr>
              <a:t> et plus vivant avec </a:t>
            </a:r>
            <a:r>
              <a:rPr lang="en-US" sz="1700" err="1">
                <a:solidFill>
                  <a:srgbClr val="17213D"/>
                </a:solidFill>
                <a:cs typeface="Segoe UI"/>
              </a:rPr>
              <a:t>certaines</a:t>
            </a:r>
            <a:r>
              <a:rPr lang="en-US" sz="1700">
                <a:solidFill>
                  <a:srgbClr val="17213D"/>
                </a:solidFill>
                <a:cs typeface="Segoe UI"/>
              </a:rPr>
              <a:t> maladies chroniques.</a:t>
            </a:r>
            <a:endParaRPr lang="en-US"/>
          </a:p>
          <a:p>
            <a:r>
              <a:rPr lang="en-US" sz="1700" err="1">
                <a:solidFill>
                  <a:srgbClr val="17213D"/>
                </a:solidFill>
                <a:cs typeface="Segoe UI"/>
              </a:rPr>
              <a:t>Résidents</a:t>
            </a:r>
            <a:r>
              <a:rPr lang="en-US" sz="1700">
                <a:solidFill>
                  <a:srgbClr val="17213D"/>
                </a:solidFill>
                <a:cs typeface="Segoe UI"/>
              </a:rPr>
              <a:t> de tout </a:t>
            </a:r>
            <a:r>
              <a:rPr lang="en-US" sz="1700" err="1">
                <a:solidFill>
                  <a:srgbClr val="17213D"/>
                </a:solidFill>
                <a:cs typeface="Segoe UI"/>
              </a:rPr>
              <a:t>âge</a:t>
            </a:r>
            <a:r>
              <a:rPr lang="en-US" sz="1700">
                <a:solidFill>
                  <a:srgbClr val="17213D"/>
                </a:solidFill>
                <a:cs typeface="Segoe UI"/>
              </a:rPr>
              <a:t> </a:t>
            </a:r>
            <a:r>
              <a:rPr lang="en-US" sz="1700" err="1">
                <a:solidFill>
                  <a:srgbClr val="17213D"/>
                </a:solidFill>
                <a:cs typeface="Segoe UI"/>
              </a:rPr>
              <a:t>en</a:t>
            </a:r>
            <a:r>
              <a:rPr lang="en-US" sz="1700">
                <a:solidFill>
                  <a:srgbClr val="17213D"/>
                </a:solidFill>
                <a:cs typeface="Segoe UI"/>
              </a:rPr>
              <a:t> CHSLD, RI-SAPA, RPA </a:t>
            </a:r>
            <a:r>
              <a:rPr lang="en-US" sz="1700" err="1">
                <a:solidFill>
                  <a:srgbClr val="17213D"/>
                </a:solidFill>
                <a:cs typeface="Segoe UI"/>
              </a:rPr>
              <a:t>ou</a:t>
            </a:r>
            <a:r>
              <a:rPr lang="en-US" sz="1700">
                <a:solidFill>
                  <a:srgbClr val="17213D"/>
                </a:solidFill>
                <a:cs typeface="Segoe UI"/>
              </a:rPr>
              <a:t> </a:t>
            </a:r>
            <a:r>
              <a:rPr lang="en-US" sz="1700" err="1">
                <a:solidFill>
                  <a:srgbClr val="17213D"/>
                </a:solidFill>
                <a:cs typeface="Segoe UI"/>
              </a:rPr>
              <a:t>autre</a:t>
            </a:r>
            <a:r>
              <a:rPr lang="en-US" sz="1700">
                <a:solidFill>
                  <a:srgbClr val="17213D"/>
                </a:solidFill>
                <a:cs typeface="Segoe UI"/>
              </a:rPr>
              <a:t> milieu </a:t>
            </a:r>
            <a:r>
              <a:rPr lang="en-US" sz="1700" err="1">
                <a:solidFill>
                  <a:srgbClr val="17213D"/>
                </a:solidFill>
                <a:cs typeface="Segoe UI"/>
              </a:rPr>
              <a:t>collectif</a:t>
            </a:r>
            <a:r>
              <a:rPr lang="en-US" sz="1700">
                <a:solidFill>
                  <a:srgbClr val="17213D"/>
                </a:solidFill>
                <a:cs typeface="Segoe UI"/>
              </a:rPr>
              <a:t> </a:t>
            </a:r>
            <a:r>
              <a:rPr lang="en-US" sz="1700" err="1">
                <a:solidFill>
                  <a:srgbClr val="17213D"/>
                </a:solidFill>
                <a:cs typeface="Segoe UI"/>
              </a:rPr>
              <a:t>ciblé</a:t>
            </a:r>
            <a:r>
              <a:rPr lang="en-US" sz="1700">
                <a:solidFill>
                  <a:srgbClr val="17213D"/>
                </a:solidFill>
                <a:cs typeface="Segoe UI"/>
              </a:rPr>
              <a:t>.</a:t>
            </a:r>
            <a:endParaRPr lang="en-US">
              <a:cs typeface="Segoe UI"/>
            </a:endParaRPr>
          </a:p>
          <a:p>
            <a:r>
              <a:rPr lang="en-US" sz="1700" err="1">
                <a:solidFill>
                  <a:srgbClr val="17213D"/>
                </a:solidFill>
                <a:cs typeface="Segoe UI"/>
              </a:rPr>
              <a:t>Personnes</a:t>
            </a:r>
            <a:r>
              <a:rPr lang="en-US" sz="1700">
                <a:solidFill>
                  <a:srgbClr val="17213D"/>
                </a:solidFill>
                <a:cs typeface="Segoe UI"/>
              </a:rPr>
              <a:t> enceintes avec </a:t>
            </a:r>
            <a:r>
              <a:rPr lang="en-US" sz="1700" err="1">
                <a:solidFill>
                  <a:srgbClr val="17213D"/>
                </a:solidFill>
                <a:cs typeface="Segoe UI"/>
              </a:rPr>
              <a:t>maladie</a:t>
            </a:r>
            <a:r>
              <a:rPr lang="en-US" sz="1700">
                <a:solidFill>
                  <a:srgbClr val="17213D"/>
                </a:solidFill>
                <a:cs typeface="Segoe UI"/>
              </a:rPr>
              <a:t> chronique, peu </a:t>
            </a:r>
            <a:r>
              <a:rPr lang="en-US" sz="1700" err="1">
                <a:solidFill>
                  <a:srgbClr val="17213D"/>
                </a:solidFill>
                <a:cs typeface="Segoe UI"/>
              </a:rPr>
              <a:t>importe</a:t>
            </a:r>
            <a:r>
              <a:rPr lang="en-US" sz="1700">
                <a:solidFill>
                  <a:srgbClr val="17213D"/>
                </a:solidFill>
                <a:cs typeface="Segoe UI"/>
              </a:rPr>
              <a:t> le </a:t>
            </a:r>
            <a:r>
              <a:rPr lang="en-US" sz="1700" err="1">
                <a:solidFill>
                  <a:srgbClr val="17213D"/>
                </a:solidFill>
                <a:cs typeface="Segoe UI"/>
              </a:rPr>
              <a:t>stade</a:t>
            </a:r>
            <a:r>
              <a:rPr lang="en-US" sz="1700">
                <a:solidFill>
                  <a:srgbClr val="17213D"/>
                </a:solidFill>
                <a:cs typeface="Segoe UI"/>
              </a:rPr>
              <a:t>, </a:t>
            </a:r>
            <a:r>
              <a:rPr lang="en-US" sz="1700" err="1">
                <a:solidFill>
                  <a:srgbClr val="17213D"/>
                </a:solidFill>
                <a:cs typeface="Segoe UI"/>
              </a:rPr>
              <a:t>ou</a:t>
            </a:r>
            <a:r>
              <a:rPr lang="en-US" sz="1700">
                <a:solidFill>
                  <a:srgbClr val="17213D"/>
                </a:solidFill>
                <a:cs typeface="Segoe UI"/>
              </a:rPr>
              <a:t> </a:t>
            </a:r>
            <a:r>
              <a:rPr lang="en-US" sz="1700" err="1">
                <a:solidFill>
                  <a:srgbClr val="17213D"/>
                </a:solidFill>
                <a:cs typeface="Segoe UI"/>
              </a:rPr>
              <a:t>en</a:t>
            </a:r>
            <a:r>
              <a:rPr lang="en-US" sz="1700">
                <a:solidFill>
                  <a:srgbClr val="17213D"/>
                </a:solidFill>
                <a:cs typeface="Segoe UI"/>
              </a:rPr>
              <a:t> bonne santé à </a:t>
            </a:r>
            <a:r>
              <a:rPr lang="en-US" sz="1700" err="1">
                <a:solidFill>
                  <a:srgbClr val="17213D"/>
                </a:solidFill>
                <a:cs typeface="Segoe UI"/>
              </a:rPr>
              <a:t>partir</a:t>
            </a:r>
            <a:r>
              <a:rPr lang="en-US" sz="1700">
                <a:solidFill>
                  <a:srgbClr val="17213D"/>
                </a:solidFill>
                <a:cs typeface="Segoe UI"/>
              </a:rPr>
              <a:t> de 13 </a:t>
            </a:r>
            <a:r>
              <a:rPr lang="en-US" sz="1700" err="1">
                <a:solidFill>
                  <a:srgbClr val="17213D"/>
                </a:solidFill>
                <a:cs typeface="Segoe UI"/>
              </a:rPr>
              <a:t>semaines</a:t>
            </a:r>
            <a:r>
              <a:rPr lang="en-US" sz="1700">
                <a:solidFill>
                  <a:srgbClr val="17213D"/>
                </a:solidFill>
                <a:cs typeface="Segoe UI"/>
              </a:rPr>
              <a:t>.</a:t>
            </a:r>
            <a:endParaRPr lang="en-US">
              <a:cs typeface="Segoe UI"/>
            </a:endParaRPr>
          </a:p>
          <a:p>
            <a:endParaRPr lang="en-US">
              <a:cs typeface="Segoe UI"/>
            </a:endParaRPr>
          </a:p>
        </p:txBody>
      </p:sp>
      <p:sp>
        <p:nvSpPr>
          <p:cNvPr id="3" name="Espace réservé du contenu 2">
            <a:extLst>
              <a:ext uri="{FF2B5EF4-FFF2-40B4-BE49-F238E27FC236}">
                <a16:creationId xmlns:a16="http://schemas.microsoft.com/office/drawing/2014/main" id="{156B58D8-48BF-D605-E18B-B47E5C21CDBD}"/>
              </a:ext>
            </a:extLst>
          </p:cNvPr>
          <p:cNvSpPr>
            <a:spLocks noGrp="1"/>
          </p:cNvSpPr>
          <p:nvPr>
            <p:ph sz="half" idx="2"/>
          </p:nvPr>
        </p:nvSpPr>
        <p:spPr/>
        <p:txBody>
          <a:bodyPr vert="horz" lIns="91440" tIns="45720" rIns="91440" bIns="45720" rtlCol="0" anchor="t">
            <a:normAutofit/>
          </a:bodyPr>
          <a:lstStyle/>
          <a:p>
            <a:pPr marL="0" indent="0">
              <a:buNone/>
            </a:pPr>
            <a:r>
              <a:rPr lang="fr-FR" sz="1700" b="1">
                <a:solidFill>
                  <a:srgbClr val="17213D"/>
                </a:solidFill>
                <a:cs typeface="Segoe UI"/>
              </a:rPr>
              <a:t>Protection de l'entourage</a:t>
            </a:r>
          </a:p>
          <a:p>
            <a:r>
              <a:rPr lang="fr-FR" sz="1700">
                <a:solidFill>
                  <a:srgbClr val="17213D"/>
                </a:solidFill>
                <a:cs typeface="Segoe UI"/>
              </a:rPr>
              <a:t>Travailleurs de la santé.</a:t>
            </a:r>
            <a:endParaRPr lang="fr-FR">
              <a:cs typeface="Segoe UI"/>
            </a:endParaRPr>
          </a:p>
          <a:p>
            <a:r>
              <a:rPr lang="fr-FR" sz="1700">
                <a:solidFill>
                  <a:srgbClr val="17213D"/>
                </a:solidFill>
                <a:cs typeface="Segoe UI"/>
              </a:rPr>
              <a:t>Personnes vivant sous le même toit ou proches aidantes de certaines personnes à risque.</a:t>
            </a:r>
            <a:endParaRPr lang="fr-FR"/>
          </a:p>
          <a:p>
            <a:endParaRPr lang="fr-FR">
              <a:solidFill>
                <a:srgbClr val="170A72"/>
              </a:solidFill>
              <a:cs typeface="Segoe UI"/>
            </a:endParaRPr>
          </a:p>
        </p:txBody>
      </p:sp>
      <p:sp>
        <p:nvSpPr>
          <p:cNvPr id="6" name="Text Placeholder 5">
            <a:extLst>
              <a:ext uri="{FF2B5EF4-FFF2-40B4-BE49-F238E27FC236}">
                <a16:creationId xmlns:a16="http://schemas.microsoft.com/office/drawing/2014/main" id="{96F422C4-FA3E-B3C1-FDBF-E1E8B1AF6B9F}"/>
              </a:ext>
            </a:extLst>
          </p:cNvPr>
          <p:cNvSpPr>
            <a:spLocks noGrp="1"/>
          </p:cNvSpPr>
          <p:nvPr>
            <p:ph type="body" sz="quarter" idx="13"/>
          </p:nvPr>
        </p:nvSpPr>
        <p:spPr/>
        <p:txBody>
          <a:bodyPr vert="horz" lIns="91440" tIns="45720" rIns="91440" bIns="45720" rtlCol="0" anchor="t">
            <a:normAutofit/>
          </a:bodyPr>
          <a:lstStyle/>
          <a:p>
            <a:r>
              <a:rPr lang="en-US">
                <a:cs typeface="Segoe UI Semibold"/>
              </a:rPr>
              <a:t>Vaccination </a:t>
            </a:r>
            <a:r>
              <a:rPr lang="en-US" err="1">
                <a:cs typeface="Segoe UI Semibold"/>
              </a:rPr>
              <a:t>antigrippale</a:t>
            </a:r>
            <a:endParaRPr lang="en-US" err="1"/>
          </a:p>
        </p:txBody>
      </p:sp>
      <p:sp>
        <p:nvSpPr>
          <p:cNvPr id="4" name="Espace réservé du numéro de diapositive 3">
            <a:extLst>
              <a:ext uri="{FF2B5EF4-FFF2-40B4-BE49-F238E27FC236}">
                <a16:creationId xmlns:a16="http://schemas.microsoft.com/office/drawing/2014/main" id="{53180B41-47D8-D312-BF85-9CA11FA8B87D}"/>
              </a:ext>
            </a:extLst>
          </p:cNvPr>
          <p:cNvSpPr>
            <a:spLocks noGrp="1"/>
          </p:cNvSpPr>
          <p:nvPr>
            <p:ph type="sldNum" sz="quarter" idx="4"/>
          </p:nvPr>
        </p:nvSpPr>
        <p:spPr/>
        <p:txBody>
          <a:bodyPr/>
          <a:lstStyle/>
          <a:p>
            <a:fld id="{55DDBC63-AA34-4C27-924A-AC3A8202F7BB}" type="slidenum">
              <a:rPr lang="fr-CA" smtClean="0"/>
              <a:t>8</a:t>
            </a:fld>
            <a:endParaRPr lang="fr-CA"/>
          </a:p>
        </p:txBody>
      </p:sp>
    </p:spTree>
    <p:extLst>
      <p:ext uri="{BB962C8B-B14F-4D97-AF65-F5344CB8AC3E}">
        <p14:creationId xmlns:p14="http://schemas.microsoft.com/office/powerpoint/2010/main" val="289322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F6287A0-FDD9-DEC0-741F-AA507511D4FD}"/>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Vaccins disponibles pour l'année 2026-2027</a:t>
            </a:r>
            <a:endParaRPr lang="fr-FR"/>
          </a:p>
        </p:txBody>
      </p:sp>
      <p:sp>
        <p:nvSpPr>
          <p:cNvPr id="6" name="Espace réservé du numéro de diapositive 5">
            <a:extLst>
              <a:ext uri="{FF2B5EF4-FFF2-40B4-BE49-F238E27FC236}">
                <a16:creationId xmlns:a16="http://schemas.microsoft.com/office/drawing/2014/main" id="{CB94A0FA-F417-42EF-6BE7-9EFEEB6C118B}"/>
              </a:ext>
            </a:extLst>
          </p:cNvPr>
          <p:cNvSpPr>
            <a:spLocks noGrp="1"/>
          </p:cNvSpPr>
          <p:nvPr>
            <p:ph type="sldNum" sz="quarter" idx="4"/>
          </p:nvPr>
        </p:nvSpPr>
        <p:spPr/>
        <p:txBody>
          <a:bodyPr/>
          <a:lstStyle/>
          <a:p>
            <a:fld id="{A7D211A3-7575-492B-8E98-5F9B497A4866}" type="slidenum">
              <a:rPr lang="fr-CA" smtClean="0"/>
              <a:pPr/>
              <a:t>9</a:t>
            </a:fld>
            <a:endParaRPr lang="fr-CA"/>
          </a:p>
        </p:txBody>
      </p:sp>
      <p:graphicFrame>
        <p:nvGraphicFramePr>
          <p:cNvPr id="7" name="Espace réservé du contenu 1">
            <a:extLst>
              <a:ext uri="{FF2B5EF4-FFF2-40B4-BE49-F238E27FC236}">
                <a16:creationId xmlns:a16="http://schemas.microsoft.com/office/drawing/2014/main" id="{A290A10A-676E-2E0A-615E-60BC2BF26BF7}"/>
              </a:ext>
            </a:extLst>
          </p:cNvPr>
          <p:cNvGraphicFramePr>
            <a:graphicFrameLocks/>
          </p:cNvGraphicFramePr>
          <p:nvPr>
            <p:extLst>
              <p:ext uri="{D42A27DB-BD31-4B8C-83A1-F6EECF244321}">
                <p14:modId xmlns:p14="http://schemas.microsoft.com/office/powerpoint/2010/main" val="3656336267"/>
              </p:ext>
            </p:extLst>
          </p:nvPr>
        </p:nvGraphicFramePr>
        <p:xfrm>
          <a:off x="632460" y="1287780"/>
          <a:ext cx="7886698" cy="3299128"/>
        </p:xfrm>
        <a:graphic>
          <a:graphicData uri="http://schemas.openxmlformats.org/drawingml/2006/table">
            <a:tbl>
              <a:tblPr firstRow="1" bandRow="1">
                <a:tableStyleId>{5C22544A-7EE6-4342-B048-85BDC9FD1C3A}</a:tableStyleId>
              </a:tblPr>
              <a:tblGrid>
                <a:gridCol w="3117272">
                  <a:extLst>
                    <a:ext uri="{9D8B030D-6E8A-4147-A177-3AD203B41FA5}">
                      <a16:colId xmlns:a16="http://schemas.microsoft.com/office/drawing/2014/main" val="3890099239"/>
                    </a:ext>
                  </a:extLst>
                </a:gridCol>
                <a:gridCol w="4769426">
                  <a:extLst>
                    <a:ext uri="{9D8B030D-6E8A-4147-A177-3AD203B41FA5}">
                      <a16:colId xmlns:a16="http://schemas.microsoft.com/office/drawing/2014/main" val="2501798424"/>
                    </a:ext>
                  </a:extLst>
                </a:gridCol>
              </a:tblGrid>
              <a:tr h="586408">
                <a:tc>
                  <a:txBody>
                    <a:bodyPr/>
                    <a:lstStyle/>
                    <a:p>
                      <a:pPr lvl="0" algn="ctr">
                        <a:buNone/>
                      </a:pPr>
                      <a:r>
                        <a:rPr lang="fr-CA" sz="1600"/>
                        <a:t>Vaccins disponibles </a:t>
                      </a:r>
                    </a:p>
                  </a:txBody>
                  <a:tcPr anchor="ctr">
                    <a:solidFill>
                      <a:schemeClr val="accent6">
                        <a:lumMod val="60000"/>
                        <a:lumOff val="40000"/>
                      </a:schemeClr>
                    </a:solidFill>
                  </a:tcPr>
                </a:tc>
                <a:tc>
                  <a:txBody>
                    <a:bodyPr/>
                    <a:lstStyle/>
                    <a:p>
                      <a:pPr lvl="0" algn="ctr">
                        <a:buNone/>
                      </a:pPr>
                      <a:r>
                        <a:rPr lang="fr-CA" sz="1600"/>
                        <a:t>Clientèle ciblée</a:t>
                      </a:r>
                    </a:p>
                  </a:txBody>
                  <a:tcPr anchor="ctr">
                    <a:solidFill>
                      <a:schemeClr val="accent6">
                        <a:lumMod val="60000"/>
                        <a:lumOff val="40000"/>
                      </a:schemeClr>
                    </a:solidFill>
                  </a:tcPr>
                </a:tc>
                <a:extLst>
                  <a:ext uri="{0D108BD9-81ED-4DB2-BD59-A6C34878D82A}">
                    <a16:rowId xmlns:a16="http://schemas.microsoft.com/office/drawing/2014/main" val="3428989300"/>
                  </a:ext>
                </a:extLst>
              </a:tr>
              <a:tr h="370840">
                <a:tc>
                  <a:txBody>
                    <a:bodyPr/>
                    <a:lstStyle/>
                    <a:p>
                      <a:pPr marL="0" indent="0">
                        <a:buNone/>
                      </a:pPr>
                      <a:r>
                        <a:rPr lang="fr-CA" sz="1600" b="1" err="1"/>
                        <a:t>Fluad</a:t>
                      </a:r>
                      <a:r>
                        <a:rPr lang="fr-CA" sz="1600"/>
                        <a:t> </a:t>
                      </a:r>
                      <a:r>
                        <a:rPr lang="fr-CA" sz="1400"/>
                        <a:t>(Injectable)</a:t>
                      </a:r>
                    </a:p>
                    <a:p>
                      <a:pPr marL="285750" lvl="0" indent="-285750">
                        <a:buFont typeface="Arial"/>
                        <a:buChar char="•"/>
                      </a:pPr>
                      <a:r>
                        <a:rPr lang="fr-CA" sz="1600"/>
                        <a:t>Vaccin amélioré</a:t>
                      </a:r>
                      <a:endParaRPr lang="fr-CA"/>
                    </a:p>
                    <a:p>
                      <a:pPr marL="285750" lvl="0" indent="-285750">
                        <a:buFont typeface="Arial"/>
                        <a:buChar char="•"/>
                      </a:pPr>
                      <a:r>
                        <a:rPr lang="fr-CA" sz="1600"/>
                        <a:t>Seringue unidose 0,5 ml IM </a:t>
                      </a:r>
                    </a:p>
                  </a:txBody>
                  <a:tcPr>
                    <a:solidFill>
                      <a:schemeClr val="bg1">
                        <a:lumMod val="95000"/>
                      </a:schemeClr>
                    </a:solidFill>
                  </a:tcPr>
                </a:tc>
                <a:tc>
                  <a:txBody>
                    <a:bodyPr/>
                    <a:lstStyle/>
                    <a:p>
                      <a:pPr marL="285750" indent="-285750">
                        <a:buFont typeface="Arial"/>
                        <a:buChar char="•"/>
                      </a:pPr>
                      <a:r>
                        <a:rPr lang="fr-CA" sz="1600"/>
                        <a:t>Personnes âgées de 65 ans et plus en CHSLD, RI-SAPA</a:t>
                      </a:r>
                    </a:p>
                    <a:p>
                      <a:pPr marL="285750" lvl="0" indent="-285750">
                        <a:buFont typeface="Arial"/>
                        <a:buChar char="•"/>
                      </a:pPr>
                      <a:r>
                        <a:rPr lang="fr-CA" sz="1600"/>
                        <a:t>Personnes âgées de 75 ans et plus.</a:t>
                      </a:r>
                    </a:p>
                  </a:txBody>
                  <a:tcPr>
                    <a:solidFill>
                      <a:schemeClr val="bg1">
                        <a:lumMod val="95000"/>
                      </a:schemeClr>
                    </a:solidFill>
                  </a:tcPr>
                </a:tc>
                <a:extLst>
                  <a:ext uri="{0D108BD9-81ED-4DB2-BD59-A6C34878D82A}">
                    <a16:rowId xmlns:a16="http://schemas.microsoft.com/office/drawing/2014/main" val="3206600881"/>
                  </a:ext>
                </a:extLst>
              </a:tr>
              <a:tr h="370839">
                <a:tc>
                  <a:txBody>
                    <a:bodyPr/>
                    <a:lstStyle/>
                    <a:p>
                      <a:pPr marL="0" lvl="0" indent="0">
                        <a:buNone/>
                      </a:pPr>
                      <a:r>
                        <a:rPr lang="fr-CA" sz="1600" b="1" err="1"/>
                        <a:t>Fluviral</a:t>
                      </a:r>
                      <a:r>
                        <a:rPr lang="fr-CA" sz="1600"/>
                        <a:t> </a:t>
                      </a:r>
                      <a:r>
                        <a:rPr lang="fr-CA" sz="1400" b="0" i="0" u="none" strike="noStrike" noProof="0">
                          <a:latin typeface="Segoe UI"/>
                          <a:cs typeface="Segoe UI"/>
                        </a:rPr>
                        <a:t>(Injectable)</a:t>
                      </a:r>
                      <a:endParaRPr lang="fr-CA" sz="1600" err="1"/>
                    </a:p>
                    <a:p>
                      <a:pPr marL="285750" lvl="0" indent="-285750">
                        <a:buFont typeface="Arial"/>
                        <a:buChar char="•"/>
                      </a:pPr>
                      <a:r>
                        <a:rPr lang="fr-CA" sz="1600"/>
                        <a:t>Vaccin régulier</a:t>
                      </a:r>
                    </a:p>
                    <a:p>
                      <a:pPr marL="285750" lvl="0" indent="-285750">
                        <a:buFont typeface="Arial"/>
                        <a:buChar char="•"/>
                      </a:pPr>
                      <a:r>
                        <a:rPr lang="fr-CA" sz="1600"/>
                        <a:t>Fiole multidose (10) - 0,5 ml</a:t>
                      </a:r>
                    </a:p>
                  </a:txBody>
                  <a:tcPr>
                    <a:solidFill>
                      <a:schemeClr val="bg1">
                        <a:lumMod val="95000"/>
                      </a:schemeClr>
                    </a:solidFill>
                  </a:tcPr>
                </a:tc>
                <a:tc rowSpan="2">
                  <a:txBody>
                    <a:bodyPr/>
                    <a:lstStyle/>
                    <a:p>
                      <a:pPr marL="285750" lvl="0" indent="-285750">
                        <a:buFont typeface="Arial"/>
                        <a:buChar char="•"/>
                      </a:pPr>
                      <a:r>
                        <a:rPr lang="fr-CA" sz="1600"/>
                        <a:t>Personnes âgées de 6 mois et plus  </a:t>
                      </a:r>
                    </a:p>
                    <a:p>
                      <a:pPr marL="0" lvl="0" indent="0">
                        <a:buNone/>
                      </a:pPr>
                      <a:endParaRPr lang="fr-CA" sz="1600"/>
                    </a:p>
                    <a:p>
                      <a:pPr marL="0" lvl="0" indent="0">
                        <a:buNone/>
                      </a:pPr>
                      <a:r>
                        <a:rPr lang="fr-CA" sz="1200"/>
                        <a:t>*N.B.: Pour les enfants de moins de 9 ans, valider si l'administration de 2 doses à intervalles de 4 semaines est nécessaire (indication si c'est la première vaccination contre l'influenza). </a:t>
                      </a:r>
                    </a:p>
                  </a:txBody>
                  <a:tcPr anchor="ctr">
                    <a:solidFill>
                      <a:schemeClr val="bg1">
                        <a:lumMod val="95000"/>
                      </a:schemeClr>
                    </a:solidFill>
                  </a:tcPr>
                </a:tc>
                <a:extLst>
                  <a:ext uri="{0D108BD9-81ED-4DB2-BD59-A6C34878D82A}">
                    <a16:rowId xmlns:a16="http://schemas.microsoft.com/office/drawing/2014/main" val="1734585995"/>
                  </a:ext>
                </a:extLst>
              </a:tr>
              <a:tr h="370838">
                <a:tc>
                  <a:txBody>
                    <a:bodyPr/>
                    <a:lstStyle/>
                    <a:p>
                      <a:pPr marL="0" lvl="0" indent="0">
                        <a:buNone/>
                      </a:pPr>
                      <a:r>
                        <a:rPr lang="fr-CA" sz="1600" b="1" err="1"/>
                        <a:t>Fluzone</a:t>
                      </a:r>
                      <a:r>
                        <a:rPr lang="fr-CA" sz="1600"/>
                        <a:t> </a:t>
                      </a:r>
                      <a:r>
                        <a:rPr lang="fr-CA" sz="1400" b="0" i="0" u="none" strike="noStrike" noProof="0">
                          <a:latin typeface="Segoe UI"/>
                          <a:cs typeface="Segoe UI"/>
                        </a:rPr>
                        <a:t>(Injectable)</a:t>
                      </a:r>
                      <a:endParaRPr lang="fr-CA" sz="1600"/>
                    </a:p>
                    <a:p>
                      <a:pPr marL="285750" lvl="0" indent="-285750">
                        <a:buFont typeface="Arial"/>
                        <a:buChar char="•"/>
                      </a:pPr>
                      <a:r>
                        <a:rPr lang="fr-CA" sz="1600"/>
                        <a:t>Vaccin régulier </a:t>
                      </a:r>
                    </a:p>
                    <a:p>
                      <a:pPr marL="285750" lvl="0" indent="-285750">
                        <a:buFont typeface="Arial"/>
                        <a:buChar char="•"/>
                      </a:pPr>
                      <a:r>
                        <a:rPr lang="fr-CA" sz="1600"/>
                        <a:t>Fiole multidose (10) ou seringue unidose – 0,5 ml </a:t>
                      </a:r>
                    </a:p>
                  </a:txBody>
                  <a:tcPr>
                    <a:solidFill>
                      <a:schemeClr val="bg1">
                        <a:lumMod val="95000"/>
                      </a:schemeClr>
                    </a:solidFill>
                  </a:tcPr>
                </a:tc>
                <a:tc vMerge="1">
                  <a:txBody>
                    <a:bodyPr/>
                    <a:lstStyle/>
                    <a:p>
                      <a:endParaRPr lang="fr-FR"/>
                    </a:p>
                  </a:txBody>
                  <a:tcPr>
                    <a:solidFill>
                      <a:schemeClr val="bg1">
                        <a:lumMod val="95000"/>
                      </a:schemeClr>
                    </a:solidFill>
                  </a:tcPr>
                </a:tc>
                <a:extLst>
                  <a:ext uri="{0D108BD9-81ED-4DB2-BD59-A6C34878D82A}">
                    <a16:rowId xmlns:a16="http://schemas.microsoft.com/office/drawing/2014/main" val="372307910"/>
                  </a:ext>
                </a:extLst>
              </a:tr>
            </a:tbl>
          </a:graphicData>
        </a:graphic>
      </p:graphicFrame>
    </p:spTree>
    <p:extLst>
      <p:ext uri="{BB962C8B-B14F-4D97-AF65-F5344CB8AC3E}">
        <p14:creationId xmlns:p14="http://schemas.microsoft.com/office/powerpoint/2010/main" val="4101983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250FC-80C6-8A8F-F21F-E9AADA486C40}"/>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00FB42B-F792-7EE1-05BF-6309A97EA38E}"/>
              </a:ext>
            </a:extLst>
          </p:cNvPr>
          <p:cNvSpPr>
            <a:spLocks noGrp="1"/>
          </p:cNvSpPr>
          <p:nvPr>
            <p:ph idx="1"/>
          </p:nvPr>
        </p:nvSpPr>
        <p:spPr/>
        <p:txBody>
          <a:bodyPr vert="horz" lIns="91440" tIns="45720" rIns="91440" bIns="45720" rtlCol="0" anchor="t">
            <a:normAutofit/>
          </a:bodyPr>
          <a:lstStyle/>
          <a:p>
            <a:r>
              <a:rPr lang="fr-FR" b="1">
                <a:cs typeface="Segoe UI"/>
              </a:rPr>
              <a:t>Syndrome Guillain-Barré (SGB): </a:t>
            </a:r>
          </a:p>
          <a:p>
            <a:pPr lvl="1">
              <a:buFont typeface="Courier New" panose="020B0604020202020204" pitchFamily="34" charset="0"/>
              <a:buChar char="o"/>
            </a:pPr>
            <a:r>
              <a:rPr lang="fr-FR">
                <a:cs typeface="Segoe UI"/>
              </a:rPr>
              <a:t>ATCD SGB dans les 6 semaines post-vaccination pour la grippe : éviter de redonner le vaccin. </a:t>
            </a:r>
          </a:p>
          <a:p>
            <a:pPr marL="0" indent="0">
              <a:buNone/>
            </a:pPr>
            <a:endParaRPr lang="fr-FR">
              <a:cs typeface="Segoe UI"/>
            </a:endParaRPr>
          </a:p>
          <a:p>
            <a:pPr marL="342900" indent="-342900"/>
            <a:r>
              <a:rPr lang="fr-FR" b="1">
                <a:cs typeface="Segoe UI"/>
              </a:rPr>
              <a:t>Syndrome oculorespiratoire (SOR)</a:t>
            </a:r>
            <a:r>
              <a:rPr lang="fr-FR">
                <a:cs typeface="Segoe UI"/>
              </a:rPr>
              <a:t>:</a:t>
            </a:r>
          </a:p>
          <a:p>
            <a:pPr marL="800100" lvl="1">
              <a:buFont typeface="Courier New" panose="020B0604020202020204" pitchFamily="34" charset="0"/>
              <a:buChar char="o"/>
            </a:pPr>
            <a:r>
              <a:rPr lang="fr-FR">
                <a:cs typeface="Segoe UI"/>
              </a:rPr>
              <a:t>Symptômes respiratoires graves à la dernière vaccination contre la grippe : évaluer risques et bénéfices. </a:t>
            </a:r>
          </a:p>
        </p:txBody>
      </p:sp>
      <p:sp>
        <p:nvSpPr>
          <p:cNvPr id="3" name="Espace réservé du texte 2">
            <a:extLst>
              <a:ext uri="{FF2B5EF4-FFF2-40B4-BE49-F238E27FC236}">
                <a16:creationId xmlns:a16="http://schemas.microsoft.com/office/drawing/2014/main" id="{FF19F9C8-6268-76AB-E6A0-B6D050E165B5}"/>
              </a:ext>
            </a:extLst>
          </p:cNvPr>
          <p:cNvSpPr>
            <a:spLocks noGrp="1"/>
          </p:cNvSpPr>
          <p:nvPr>
            <p:ph type="body" sz="quarter" idx="13"/>
          </p:nvPr>
        </p:nvSpPr>
        <p:spPr/>
        <p:txBody>
          <a:bodyPr vert="horz" lIns="91440" tIns="45720" rIns="91440" bIns="45720" rtlCol="0" anchor="t">
            <a:normAutofit/>
          </a:bodyPr>
          <a:lstStyle/>
          <a:p>
            <a:r>
              <a:rPr lang="fr-FR">
                <a:cs typeface="Segoe UI Semibold"/>
              </a:rPr>
              <a:t>Précautions</a:t>
            </a:r>
            <a:endParaRPr lang="fr-FR"/>
          </a:p>
        </p:txBody>
      </p:sp>
      <p:sp>
        <p:nvSpPr>
          <p:cNvPr id="4" name="Espace réservé du texte 3">
            <a:extLst>
              <a:ext uri="{FF2B5EF4-FFF2-40B4-BE49-F238E27FC236}">
                <a16:creationId xmlns:a16="http://schemas.microsoft.com/office/drawing/2014/main" id="{605425E9-9C23-6B11-DEF2-98832686C460}"/>
              </a:ext>
            </a:extLst>
          </p:cNvPr>
          <p:cNvSpPr>
            <a:spLocks noGrp="1"/>
          </p:cNvSpPr>
          <p:nvPr>
            <p:ph type="body" sz="quarter" idx="14"/>
          </p:nvPr>
        </p:nvSpPr>
        <p:spPr/>
        <p:txBody>
          <a:bodyPr/>
          <a:lstStyle/>
          <a:p>
            <a:endParaRPr lang="fr-FR"/>
          </a:p>
        </p:txBody>
      </p:sp>
      <p:sp>
        <p:nvSpPr>
          <p:cNvPr id="6" name="Espace réservé du numéro de diapositive 5">
            <a:extLst>
              <a:ext uri="{FF2B5EF4-FFF2-40B4-BE49-F238E27FC236}">
                <a16:creationId xmlns:a16="http://schemas.microsoft.com/office/drawing/2014/main" id="{89E7FCBE-3DF5-381E-E9C8-628D2801526C}"/>
              </a:ext>
            </a:extLst>
          </p:cNvPr>
          <p:cNvSpPr>
            <a:spLocks noGrp="1"/>
          </p:cNvSpPr>
          <p:nvPr>
            <p:ph type="sldNum" sz="quarter" idx="4"/>
          </p:nvPr>
        </p:nvSpPr>
        <p:spPr/>
        <p:txBody>
          <a:bodyPr/>
          <a:lstStyle/>
          <a:p>
            <a:fld id="{A7D211A3-7575-492B-8E98-5F9B497A4866}" type="slidenum">
              <a:rPr lang="fr-CA" smtClean="0"/>
              <a:pPr/>
              <a:t>10</a:t>
            </a:fld>
            <a:endParaRPr lang="fr-CA"/>
          </a:p>
        </p:txBody>
      </p:sp>
    </p:spTree>
    <p:extLst>
      <p:ext uri="{BB962C8B-B14F-4D97-AF65-F5344CB8AC3E}">
        <p14:creationId xmlns:p14="http://schemas.microsoft.com/office/powerpoint/2010/main" val="2326980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34AFE-7846-60B4-B949-DC78A123A93F}"/>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4014A476-8CF5-43C8-A481-A2E294B8AA8D}"/>
              </a:ext>
            </a:extLst>
          </p:cNvPr>
          <p:cNvSpPr>
            <a:spLocks noGrp="1"/>
          </p:cNvSpPr>
          <p:nvPr>
            <p:ph idx="1"/>
          </p:nvPr>
        </p:nvSpPr>
        <p:spPr/>
        <p:txBody>
          <a:bodyPr vert="horz" lIns="91440" tIns="45720" rIns="91440" bIns="45720" rtlCol="0" anchor="t">
            <a:normAutofit/>
          </a:bodyPr>
          <a:lstStyle/>
          <a:p>
            <a:pPr marL="0" indent="0">
              <a:buNone/>
            </a:pPr>
            <a:r>
              <a:rPr lang="fr-CA" sz="2200" b="1">
                <a:cs typeface="Segoe UI"/>
              </a:rPr>
              <a:t>Anaphylaxie </a:t>
            </a:r>
            <a:endParaRPr lang="fr-FR" sz="2200">
              <a:cs typeface="Segoe UI"/>
            </a:endParaRPr>
          </a:p>
          <a:p>
            <a:pPr marL="342900" indent="-342900">
              <a:buFont typeface="Arial,Sans-Serif" panose="020B0604020202020204" pitchFamily="34" charset="0"/>
            </a:pPr>
            <a:r>
              <a:rPr lang="fr-CA">
                <a:cs typeface="Segoe UI"/>
              </a:rPr>
              <a:t>Dose antérieure du même vaccin ou </a:t>
            </a:r>
            <a:endParaRPr lang="en-US">
              <a:cs typeface="Segoe UI"/>
            </a:endParaRPr>
          </a:p>
          <a:p>
            <a:pPr marL="342900" indent="-342900">
              <a:buFont typeface="Arial,Sans-Serif" panose="020B0604020202020204" pitchFamily="34" charset="0"/>
            </a:pPr>
            <a:r>
              <a:rPr lang="fr-CA">
                <a:cs typeface="Segoe UI"/>
              </a:rPr>
              <a:t>Autre produit ayant un composant identique</a:t>
            </a:r>
            <a:endParaRPr lang="fr-FR"/>
          </a:p>
        </p:txBody>
      </p:sp>
      <p:sp>
        <p:nvSpPr>
          <p:cNvPr id="3" name="Espace réservé du texte 2">
            <a:extLst>
              <a:ext uri="{FF2B5EF4-FFF2-40B4-BE49-F238E27FC236}">
                <a16:creationId xmlns:a16="http://schemas.microsoft.com/office/drawing/2014/main" id="{4F396774-F046-C238-E7C1-E20567FA25A6}"/>
              </a:ext>
            </a:extLst>
          </p:cNvPr>
          <p:cNvSpPr>
            <a:spLocks noGrp="1"/>
          </p:cNvSpPr>
          <p:nvPr>
            <p:ph type="body" sz="quarter" idx="13"/>
          </p:nvPr>
        </p:nvSpPr>
        <p:spPr/>
        <p:txBody>
          <a:bodyPr vert="horz" lIns="91440" tIns="45720" rIns="91440" bIns="45720" rtlCol="0" anchor="t">
            <a:normAutofit/>
          </a:bodyPr>
          <a:lstStyle/>
          <a:p>
            <a:r>
              <a:rPr lang="fr-FR">
                <a:cs typeface="Segoe UI Semibold"/>
              </a:rPr>
              <a:t>Contre-indications</a:t>
            </a:r>
            <a:endParaRPr lang="fr-FR"/>
          </a:p>
        </p:txBody>
      </p:sp>
      <p:sp>
        <p:nvSpPr>
          <p:cNvPr id="6" name="Espace réservé du numéro de diapositive 5">
            <a:extLst>
              <a:ext uri="{FF2B5EF4-FFF2-40B4-BE49-F238E27FC236}">
                <a16:creationId xmlns:a16="http://schemas.microsoft.com/office/drawing/2014/main" id="{3A3DEF91-C6AB-8920-26AD-5FAB06B3A57D}"/>
              </a:ext>
            </a:extLst>
          </p:cNvPr>
          <p:cNvSpPr>
            <a:spLocks noGrp="1"/>
          </p:cNvSpPr>
          <p:nvPr>
            <p:ph type="sldNum" sz="quarter" idx="4"/>
          </p:nvPr>
        </p:nvSpPr>
        <p:spPr/>
        <p:txBody>
          <a:bodyPr/>
          <a:lstStyle/>
          <a:p>
            <a:fld id="{A7D211A3-7575-492B-8E98-5F9B497A4866}" type="slidenum">
              <a:rPr lang="fr-CA" smtClean="0"/>
              <a:pPr/>
              <a:t>11</a:t>
            </a:fld>
            <a:endParaRPr lang="fr-CA"/>
          </a:p>
        </p:txBody>
      </p:sp>
      <p:sp>
        <p:nvSpPr>
          <p:cNvPr id="2" name="ZoneTexte 1">
            <a:extLst>
              <a:ext uri="{FF2B5EF4-FFF2-40B4-BE49-F238E27FC236}">
                <a16:creationId xmlns:a16="http://schemas.microsoft.com/office/drawing/2014/main" id="{3FF12832-61FB-AEC9-633C-808B5D3BEAE5}"/>
              </a:ext>
            </a:extLst>
          </p:cNvPr>
          <p:cNvSpPr txBox="1"/>
          <p:nvPr/>
        </p:nvSpPr>
        <p:spPr>
          <a:xfrm>
            <a:off x="5292000" y="3087000"/>
            <a:ext cx="3208500" cy="783193"/>
          </a:xfrm>
          <a:prstGeom prst="round2Diag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CA" sz="2000" b="1">
                <a:cs typeface="Segoe UI"/>
              </a:rPr>
              <a:t>Anaphylaxie aux œufs n'est pas une CI </a:t>
            </a:r>
          </a:p>
        </p:txBody>
      </p:sp>
    </p:spTree>
    <p:extLst>
      <p:ext uri="{BB962C8B-B14F-4D97-AF65-F5344CB8AC3E}">
        <p14:creationId xmlns:p14="http://schemas.microsoft.com/office/powerpoint/2010/main" val="1294381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523F-7E46-6A0B-8DFB-3285002B8D7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CA5699FD-29A6-801E-9DB2-623CA9151D08}"/>
              </a:ext>
            </a:extLst>
          </p:cNvPr>
          <p:cNvSpPr>
            <a:spLocks noGrp="1"/>
          </p:cNvSpPr>
          <p:nvPr>
            <p:ph type="title"/>
          </p:nvPr>
        </p:nvSpPr>
        <p:spPr>
          <a:xfrm>
            <a:off x="2339752" y="1959421"/>
            <a:ext cx="6120680" cy="535531"/>
          </a:xfrm>
        </p:spPr>
        <p:txBody>
          <a:bodyPr/>
          <a:lstStyle/>
          <a:p>
            <a:r>
              <a:rPr lang="fr-FR">
                <a:cs typeface="Segoe UI Semibold"/>
              </a:rPr>
              <a:t>Vaccination contre la COVID-19</a:t>
            </a:r>
          </a:p>
        </p:txBody>
      </p:sp>
      <p:sp>
        <p:nvSpPr>
          <p:cNvPr id="4" name="Espace réservé du numéro de diapositive 3">
            <a:extLst>
              <a:ext uri="{FF2B5EF4-FFF2-40B4-BE49-F238E27FC236}">
                <a16:creationId xmlns:a16="http://schemas.microsoft.com/office/drawing/2014/main" id="{A217C58C-96EF-22D2-F877-3DD0DE5D37DC}"/>
              </a:ext>
            </a:extLst>
          </p:cNvPr>
          <p:cNvSpPr>
            <a:spLocks noGrp="1"/>
          </p:cNvSpPr>
          <p:nvPr>
            <p:ph type="sldNum" sz="quarter" idx="4294967295"/>
          </p:nvPr>
        </p:nvSpPr>
        <p:spPr>
          <a:xfrm>
            <a:off x="7086600" y="4767263"/>
            <a:ext cx="2057400" cy="274637"/>
          </a:xfrm>
        </p:spPr>
        <p:txBody>
          <a:bodyPr/>
          <a:lstStyle/>
          <a:p>
            <a:fld id="{55DDBC63-AA34-4C27-924A-AC3A8202F7BB}" type="slidenum">
              <a:rPr lang="fr-CA" smtClean="0"/>
              <a:t>12</a:t>
            </a:fld>
            <a:endParaRPr lang="fr-CA"/>
          </a:p>
        </p:txBody>
      </p:sp>
      <p:cxnSp>
        <p:nvCxnSpPr>
          <p:cNvPr id="5" name="Connecteur droit avec flèche 4">
            <a:extLst>
              <a:ext uri="{FF2B5EF4-FFF2-40B4-BE49-F238E27FC236}">
                <a16:creationId xmlns:a16="http://schemas.microsoft.com/office/drawing/2014/main" id="{38734DDA-E80A-2066-8435-28CEC7237284}"/>
              </a:ext>
            </a:extLst>
          </p:cNvPr>
          <p:cNvCxnSpPr/>
          <p:nvPr/>
        </p:nvCxnSpPr>
        <p:spPr>
          <a:xfrm>
            <a:off x="2113207" y="2534200"/>
            <a:ext cx="6573491" cy="97"/>
          </a:xfrm>
          <a:prstGeom prst="straightConnector1">
            <a:avLst/>
          </a:prstGeom>
          <a:ln>
            <a:solidFill>
              <a:srgbClr val="4472C4"/>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441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7E6E-D721-353F-43CD-7D6A97BBBB12}"/>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53DC0497-E2B8-86BF-0290-5B966F7F5F41}"/>
              </a:ext>
            </a:extLst>
          </p:cNvPr>
          <p:cNvSpPr>
            <a:spLocks noGrp="1"/>
          </p:cNvSpPr>
          <p:nvPr>
            <p:ph type="body" sz="quarter" idx="14"/>
          </p:nvPr>
        </p:nvSpPr>
        <p:spPr/>
        <p:txBody>
          <a:bodyPr vert="horz" lIns="91440" tIns="45720" rIns="91440" bIns="45720" rtlCol="0" anchor="t">
            <a:normAutofit/>
          </a:bodyPr>
          <a:lstStyle/>
          <a:p>
            <a:r>
              <a:rPr lang="fr-CA">
                <a:cs typeface="Segoe UI Semibold"/>
              </a:rPr>
              <a:t>Programme d'immunisation contre la COVID-19</a:t>
            </a:r>
          </a:p>
        </p:txBody>
      </p:sp>
      <p:sp>
        <p:nvSpPr>
          <p:cNvPr id="6" name="Espace réservé du numéro de diapositive 5">
            <a:extLst>
              <a:ext uri="{FF2B5EF4-FFF2-40B4-BE49-F238E27FC236}">
                <a16:creationId xmlns:a16="http://schemas.microsoft.com/office/drawing/2014/main" id="{CB9CB31A-6C18-CA70-0A7F-2FBAF4BA1053}"/>
              </a:ext>
            </a:extLst>
          </p:cNvPr>
          <p:cNvSpPr>
            <a:spLocks noGrp="1"/>
          </p:cNvSpPr>
          <p:nvPr>
            <p:ph type="sldNum" sz="quarter" idx="4"/>
          </p:nvPr>
        </p:nvSpPr>
        <p:spPr/>
        <p:txBody>
          <a:bodyPr/>
          <a:lstStyle/>
          <a:p>
            <a:fld id="{A7D211A3-7575-492B-8E98-5F9B497A4866}" type="slidenum">
              <a:rPr lang="fr-CA" smtClean="0"/>
              <a:pPr/>
              <a:t>13</a:t>
            </a:fld>
            <a:endParaRPr lang="fr-CA"/>
          </a:p>
        </p:txBody>
      </p:sp>
      <p:sp>
        <p:nvSpPr>
          <p:cNvPr id="3" name="Espace réservé du texte 4">
            <a:extLst>
              <a:ext uri="{FF2B5EF4-FFF2-40B4-BE49-F238E27FC236}">
                <a16:creationId xmlns:a16="http://schemas.microsoft.com/office/drawing/2014/main" id="{2CC1335B-62A6-5C96-1992-D3B0E0FCCF06}"/>
              </a:ext>
            </a:extLst>
          </p:cNvPr>
          <p:cNvSpPr txBox="1">
            <a:spLocks/>
          </p:cNvSpPr>
          <p:nvPr/>
        </p:nvSpPr>
        <p:spPr>
          <a:xfrm>
            <a:off x="671782" y="1628806"/>
            <a:ext cx="7843568" cy="3650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cs typeface="Segoe UI"/>
              </a:rPr>
              <a:t>Objectif visé: Couverture vaccinale d'au moins 80% de la population visée </a:t>
            </a:r>
          </a:p>
          <a:p>
            <a:pPr marL="0" indent="0">
              <a:buNone/>
            </a:pPr>
            <a:endParaRPr lang="fr-FR">
              <a:cs typeface="Segoe UI"/>
            </a:endParaRPr>
          </a:p>
          <a:p>
            <a:pPr marL="0" indent="0">
              <a:buNone/>
            </a:pPr>
            <a:r>
              <a:rPr lang="fr-FR">
                <a:cs typeface="Segoe UI"/>
              </a:rPr>
              <a:t>Bénéfices observés avec la vaccination : </a:t>
            </a:r>
          </a:p>
          <a:p>
            <a:r>
              <a:rPr lang="fr-FR">
                <a:cs typeface="Segoe UI"/>
              </a:rPr>
              <a:t>Prévention des complications graves associées à la COVID-19.</a:t>
            </a:r>
          </a:p>
          <a:p>
            <a:r>
              <a:rPr lang="fr-FR">
                <a:cs typeface="Segoe UI"/>
              </a:rPr>
              <a:t>Réduction des hospitalisations et des décès.</a:t>
            </a:r>
          </a:p>
        </p:txBody>
      </p:sp>
    </p:spTree>
    <p:extLst>
      <p:ext uri="{BB962C8B-B14F-4D97-AF65-F5344CB8AC3E}">
        <p14:creationId xmlns:p14="http://schemas.microsoft.com/office/powerpoint/2010/main" val="93929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7540F-2798-938C-7156-E4AA44025757}"/>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08200845-BA37-05F4-5724-FC5B09223306}"/>
              </a:ext>
            </a:extLst>
          </p:cNvPr>
          <p:cNvSpPr>
            <a:spLocks noGrp="1"/>
          </p:cNvSpPr>
          <p:nvPr>
            <p:ph type="body" sz="quarter" idx="14"/>
          </p:nvPr>
        </p:nvSpPr>
        <p:spPr/>
        <p:txBody>
          <a:bodyPr vert="horz" lIns="91440" tIns="45720" rIns="91440" bIns="45720" rtlCol="0" anchor="t">
            <a:normAutofit/>
          </a:bodyPr>
          <a:lstStyle/>
          <a:p>
            <a:r>
              <a:rPr lang="fr-CA">
                <a:cs typeface="Segoe UI Semibold"/>
              </a:rPr>
              <a:t>Programme d'immunisation contre la COVID-19</a:t>
            </a:r>
          </a:p>
        </p:txBody>
      </p:sp>
      <p:sp>
        <p:nvSpPr>
          <p:cNvPr id="6" name="Espace réservé du numéro de diapositive 5">
            <a:extLst>
              <a:ext uri="{FF2B5EF4-FFF2-40B4-BE49-F238E27FC236}">
                <a16:creationId xmlns:a16="http://schemas.microsoft.com/office/drawing/2014/main" id="{C00DABB1-4FAD-4F88-6CB6-107D7E9A781F}"/>
              </a:ext>
            </a:extLst>
          </p:cNvPr>
          <p:cNvSpPr>
            <a:spLocks noGrp="1"/>
          </p:cNvSpPr>
          <p:nvPr>
            <p:ph type="sldNum" sz="quarter" idx="4"/>
          </p:nvPr>
        </p:nvSpPr>
        <p:spPr/>
        <p:txBody>
          <a:bodyPr/>
          <a:lstStyle/>
          <a:p>
            <a:fld id="{A7D211A3-7575-492B-8E98-5F9B497A4866}" type="slidenum">
              <a:rPr lang="fr-CA" smtClean="0"/>
              <a:pPr/>
              <a:t>14</a:t>
            </a:fld>
            <a:endParaRPr lang="fr-CA"/>
          </a:p>
        </p:txBody>
      </p:sp>
      <p:sp>
        <p:nvSpPr>
          <p:cNvPr id="3" name="Espace réservé du texte 4">
            <a:extLst>
              <a:ext uri="{FF2B5EF4-FFF2-40B4-BE49-F238E27FC236}">
                <a16:creationId xmlns:a16="http://schemas.microsoft.com/office/drawing/2014/main" id="{46F84993-6E6C-BFD1-AAB2-4615118F0A87}"/>
              </a:ext>
            </a:extLst>
          </p:cNvPr>
          <p:cNvSpPr txBox="1">
            <a:spLocks/>
          </p:cNvSpPr>
          <p:nvPr/>
        </p:nvSpPr>
        <p:spPr>
          <a:xfrm>
            <a:off x="664162" y="1491646"/>
            <a:ext cx="7843568" cy="3650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cs typeface="Segoe UI"/>
              </a:rPr>
              <a:t>Efficacité </a:t>
            </a:r>
          </a:p>
          <a:p>
            <a:r>
              <a:rPr lang="fr-FR">
                <a:cs typeface="Segoe UI"/>
              </a:rPr>
              <a:t>Dernières données disponibles : Saison 2023-2024</a:t>
            </a:r>
          </a:p>
          <a:p>
            <a:pPr lvl="1">
              <a:buFont typeface="Courier New" panose="020B0604020202020204" pitchFamily="34" charset="0"/>
              <a:buChar char="o"/>
            </a:pPr>
            <a:r>
              <a:rPr lang="fr-FR">
                <a:cs typeface="Segoe UI"/>
              </a:rPr>
              <a:t>Données du Québec : Efficacité globale environ 30% pour prévenir les hospitalisations chez les aînés </a:t>
            </a:r>
          </a:p>
          <a:p>
            <a:pPr lvl="1">
              <a:buFont typeface="Courier New" panose="020B0604020202020204" pitchFamily="34" charset="0"/>
              <a:buChar char="o"/>
            </a:pPr>
            <a:r>
              <a:rPr lang="fr-FR">
                <a:cs typeface="Segoe UI"/>
              </a:rPr>
              <a:t>Données américaines : </a:t>
            </a:r>
          </a:p>
          <a:p>
            <a:pPr lvl="2">
              <a:buFont typeface="Wingdings" panose="020B0604020202020204" pitchFamily="34" charset="0"/>
              <a:buChar char="§"/>
            </a:pPr>
            <a:r>
              <a:rPr lang="fr-FR">
                <a:cs typeface="Segoe UI"/>
              </a:rPr>
              <a:t>Efficacité de 40-50 % pour prévenir les hospitalisations</a:t>
            </a:r>
          </a:p>
          <a:p>
            <a:pPr lvl="2">
              <a:buFont typeface="Wingdings" panose="020B0604020202020204" pitchFamily="34" charset="0"/>
              <a:buChar char="§"/>
            </a:pPr>
            <a:r>
              <a:rPr lang="fr-FR">
                <a:cs typeface="Segoe UI"/>
              </a:rPr>
              <a:t>Efficacité 60-70% en prévention des atteintes sévères (USI/décès)</a:t>
            </a:r>
          </a:p>
          <a:p>
            <a:pPr marL="914400" lvl="2" indent="0">
              <a:buNone/>
            </a:pPr>
            <a:endParaRPr lang="fr-FR">
              <a:cs typeface="Segoe UI"/>
            </a:endParaRPr>
          </a:p>
          <a:p>
            <a:r>
              <a:rPr lang="fr-FR">
                <a:cs typeface="Segoe UI"/>
              </a:rPr>
              <a:t>Diminution de la protection après 3 mois </a:t>
            </a:r>
          </a:p>
        </p:txBody>
      </p:sp>
    </p:spTree>
    <p:extLst>
      <p:ext uri="{BB962C8B-B14F-4D97-AF65-F5344CB8AC3E}">
        <p14:creationId xmlns:p14="http://schemas.microsoft.com/office/powerpoint/2010/main" val="136706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95E8443F-8221-CA4A-9F1E-50D69ECE40C9}"/>
              </a:ext>
            </a:extLst>
          </p:cNvPr>
          <p:cNvSpPr>
            <a:spLocks noGrp="1"/>
          </p:cNvSpPr>
          <p:nvPr>
            <p:ph idx="1"/>
          </p:nvPr>
        </p:nvSpPr>
        <p:spPr>
          <a:xfrm>
            <a:off x="628650" y="1370013"/>
            <a:ext cx="5512777" cy="3262312"/>
          </a:xfrm>
        </p:spPr>
        <p:txBody>
          <a:bodyPr vert="horz" lIns="91440" tIns="45720" rIns="91440" bIns="45720" rtlCol="0" anchor="t">
            <a:normAutofit/>
          </a:bodyPr>
          <a:lstStyle/>
          <a:p>
            <a:r>
              <a:rPr lang="fr-FR" sz="1800">
                <a:solidFill>
                  <a:srgbClr val="17213D"/>
                </a:solidFill>
                <a:cs typeface="Segoe UI"/>
              </a:rPr>
              <a:t>Personnes résidant en CHSLD, maison des aînés, RI-SAPA, RPA ou autre milieu collectif ciblé.</a:t>
            </a:r>
            <a:endParaRPr lang="fr-FR">
              <a:cs typeface="Segoe UI"/>
            </a:endParaRPr>
          </a:p>
          <a:p>
            <a:r>
              <a:rPr lang="fr-FR" sz="1800">
                <a:solidFill>
                  <a:srgbClr val="17213D"/>
                </a:solidFill>
                <a:cs typeface="Segoe UI"/>
              </a:rPr>
              <a:t>Personnes âgées de 65 ans et plus.</a:t>
            </a:r>
            <a:endParaRPr lang="fr-FR"/>
          </a:p>
          <a:p>
            <a:r>
              <a:rPr lang="fr-FR" sz="1800">
                <a:solidFill>
                  <a:srgbClr val="17213D"/>
                </a:solidFill>
                <a:cs typeface="Segoe UI"/>
              </a:rPr>
              <a:t>Personnes âgées de 6 mois et plus immunodéprimées, dialysées ou vivant avec certaines maladies chroniques.</a:t>
            </a:r>
            <a:endParaRPr lang="fr-FR"/>
          </a:p>
          <a:p>
            <a:r>
              <a:rPr lang="fr-FR" sz="1800">
                <a:solidFill>
                  <a:srgbClr val="17213D"/>
                </a:solidFill>
                <a:cs typeface="Segoe UI"/>
              </a:rPr>
              <a:t>Personnes enceintes, peu importe le stade de la grossesse.</a:t>
            </a:r>
            <a:endParaRPr lang="fr-FR"/>
          </a:p>
          <a:p>
            <a:r>
              <a:rPr lang="fr-FR" sz="1800">
                <a:solidFill>
                  <a:srgbClr val="17213D"/>
                </a:solidFill>
                <a:cs typeface="Segoe UI"/>
              </a:rPr>
              <a:t>Personnel de la santé</a:t>
            </a:r>
            <a:endParaRPr lang="fr-FR" dirty="0">
              <a:solidFill>
                <a:srgbClr val="170A72"/>
              </a:solidFill>
              <a:cs typeface="Segoe UI"/>
            </a:endParaRPr>
          </a:p>
          <a:p>
            <a:r>
              <a:rPr lang="fr-FR" sz="1800">
                <a:solidFill>
                  <a:srgbClr val="17213D"/>
                </a:solidFill>
                <a:cs typeface="Segoe UI"/>
              </a:rPr>
              <a:t>Adultes vivant en région éloignée ou isolée.</a:t>
            </a:r>
            <a:endParaRPr lang="fr-FR">
              <a:cs typeface="Segoe UI"/>
            </a:endParaRPr>
          </a:p>
          <a:p>
            <a:endParaRPr lang="fr-FR">
              <a:cs typeface="Segoe UI"/>
            </a:endParaRPr>
          </a:p>
        </p:txBody>
      </p:sp>
      <p:sp>
        <p:nvSpPr>
          <p:cNvPr id="5" name="Espace réservé du texte 4">
            <a:extLst>
              <a:ext uri="{FF2B5EF4-FFF2-40B4-BE49-F238E27FC236}">
                <a16:creationId xmlns:a16="http://schemas.microsoft.com/office/drawing/2014/main" id="{D47CD397-0890-1479-B34C-A97E447EF432}"/>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Vaccination COVID-19</a:t>
            </a:r>
            <a:endParaRPr lang="fr-FR"/>
          </a:p>
        </p:txBody>
      </p:sp>
      <p:sp>
        <p:nvSpPr>
          <p:cNvPr id="4" name="Espace réservé du numéro de diapositive 3">
            <a:extLst>
              <a:ext uri="{FF2B5EF4-FFF2-40B4-BE49-F238E27FC236}">
                <a16:creationId xmlns:a16="http://schemas.microsoft.com/office/drawing/2014/main" id="{BBF4DAF7-86F1-24AE-6933-DDF82C0EE9DD}"/>
              </a:ext>
            </a:extLst>
          </p:cNvPr>
          <p:cNvSpPr>
            <a:spLocks noGrp="1"/>
          </p:cNvSpPr>
          <p:nvPr>
            <p:ph type="sldNum" sz="quarter" idx="4"/>
          </p:nvPr>
        </p:nvSpPr>
        <p:spPr/>
        <p:txBody>
          <a:bodyPr/>
          <a:lstStyle/>
          <a:p>
            <a:fld id="{55DDBC63-AA34-4C27-924A-AC3A8202F7BB}" type="slidenum">
              <a:rPr lang="fr-CA" smtClean="0"/>
              <a:t>15</a:t>
            </a:fld>
            <a:endParaRPr lang="fr-CA"/>
          </a:p>
        </p:txBody>
      </p:sp>
    </p:spTree>
    <p:extLst>
      <p:ext uri="{BB962C8B-B14F-4D97-AF65-F5344CB8AC3E}">
        <p14:creationId xmlns:p14="http://schemas.microsoft.com/office/powerpoint/2010/main" val="484552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223B234-CAC2-4187-10B8-C5CFDFF5C5FF}"/>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Vaccins disponibles pour l'année 2026-2027</a:t>
            </a:r>
            <a:endParaRPr lang="fr-FR"/>
          </a:p>
        </p:txBody>
      </p:sp>
      <p:sp>
        <p:nvSpPr>
          <p:cNvPr id="6" name="Espace réservé du numéro de diapositive 5">
            <a:extLst>
              <a:ext uri="{FF2B5EF4-FFF2-40B4-BE49-F238E27FC236}">
                <a16:creationId xmlns:a16="http://schemas.microsoft.com/office/drawing/2014/main" id="{F20863E3-A6EB-1ABC-B314-17C9366016F3}"/>
              </a:ext>
            </a:extLst>
          </p:cNvPr>
          <p:cNvSpPr>
            <a:spLocks noGrp="1"/>
          </p:cNvSpPr>
          <p:nvPr>
            <p:ph type="sldNum" sz="quarter" idx="4"/>
          </p:nvPr>
        </p:nvSpPr>
        <p:spPr/>
        <p:txBody>
          <a:bodyPr/>
          <a:lstStyle/>
          <a:p>
            <a:fld id="{A7D211A3-7575-492B-8E98-5F9B497A4866}" type="slidenum">
              <a:rPr lang="fr-CA" smtClean="0"/>
              <a:pPr/>
              <a:t>16</a:t>
            </a:fld>
            <a:endParaRPr lang="fr-CA"/>
          </a:p>
        </p:txBody>
      </p:sp>
      <p:graphicFrame>
        <p:nvGraphicFramePr>
          <p:cNvPr id="7" name="Tableau 6">
            <a:extLst>
              <a:ext uri="{FF2B5EF4-FFF2-40B4-BE49-F238E27FC236}">
                <a16:creationId xmlns:a16="http://schemas.microsoft.com/office/drawing/2014/main" id="{87CB1388-159F-CE5C-2B23-64A0862E4087}"/>
              </a:ext>
            </a:extLst>
          </p:cNvPr>
          <p:cNvGraphicFramePr>
            <a:graphicFrameLocks noGrp="1"/>
          </p:cNvGraphicFramePr>
          <p:nvPr>
            <p:extLst>
              <p:ext uri="{D42A27DB-BD31-4B8C-83A1-F6EECF244321}">
                <p14:modId xmlns:p14="http://schemas.microsoft.com/office/powerpoint/2010/main" val="1008490139"/>
              </p:ext>
            </p:extLst>
          </p:nvPr>
        </p:nvGraphicFramePr>
        <p:xfrm>
          <a:off x="455824" y="1194937"/>
          <a:ext cx="8234149" cy="3661406"/>
        </p:xfrm>
        <a:graphic>
          <a:graphicData uri="http://schemas.openxmlformats.org/drawingml/2006/table">
            <a:tbl>
              <a:tblPr bandRow="1">
                <a:tableStyleId>{5C22544A-7EE6-4342-B048-85BDC9FD1C3A}</a:tableStyleId>
              </a:tblPr>
              <a:tblGrid>
                <a:gridCol w="2125824">
                  <a:extLst>
                    <a:ext uri="{9D8B030D-6E8A-4147-A177-3AD203B41FA5}">
                      <a16:colId xmlns:a16="http://schemas.microsoft.com/office/drawing/2014/main" val="1680534848"/>
                    </a:ext>
                  </a:extLst>
                </a:gridCol>
                <a:gridCol w="3082457">
                  <a:extLst>
                    <a:ext uri="{9D8B030D-6E8A-4147-A177-3AD203B41FA5}">
                      <a16:colId xmlns:a16="http://schemas.microsoft.com/office/drawing/2014/main" val="1281485933"/>
                    </a:ext>
                  </a:extLst>
                </a:gridCol>
                <a:gridCol w="3025868">
                  <a:extLst>
                    <a:ext uri="{9D8B030D-6E8A-4147-A177-3AD203B41FA5}">
                      <a16:colId xmlns:a16="http://schemas.microsoft.com/office/drawing/2014/main" val="1812029359"/>
                    </a:ext>
                  </a:extLst>
                </a:gridCol>
              </a:tblGrid>
              <a:tr h="457200">
                <a:tc>
                  <a:txBody>
                    <a:bodyPr/>
                    <a:lstStyle/>
                    <a:p>
                      <a:pPr marL="0" marR="0" indent="0" algn="ctr" rtl="0" fontAlgn="base">
                        <a:buNone/>
                      </a:pPr>
                      <a:r>
                        <a:rPr lang="fr-CA" sz="1200" b="1" i="0" u="none" strike="noStrike">
                          <a:solidFill>
                            <a:srgbClr val="FFFFFF"/>
                          </a:solidFill>
                          <a:effectLst/>
                          <a:latin typeface="Segoe UI"/>
                        </a:rPr>
                        <a:t>Vaccins disponibles </a:t>
                      </a:r>
                      <a:endParaRPr lang="en-US" sz="1200" b="1" i="0" u="none" strike="noStrike">
                        <a:solidFill>
                          <a:srgbClr val="FFFFFF"/>
                        </a:solidFill>
                        <a:effectLst/>
                        <a:latin typeface="Segoe UI"/>
                      </a:endParaRPr>
                    </a:p>
                  </a:txBody>
                  <a:tcPr marL="87630" marR="87630" marT="43815" marB="43815" anchor="ctr">
                    <a:lnL w="12163" cap="flat" cmpd="sng" algn="ctr">
                      <a:solidFill>
                        <a:srgbClr val="FFFFFF"/>
                      </a:solidFill>
                      <a:prstDash val="solid"/>
                      <a:round/>
                      <a:headEnd type="none" w="med" len="med"/>
                      <a:tailEnd type="none" w="med" len="med"/>
                    </a:lnL>
                    <a:lnR w="12163" cap="flat" cmpd="sng" algn="ctr">
                      <a:solidFill>
                        <a:srgbClr val="FFFFFF"/>
                      </a:solidFill>
                      <a:prstDash val="solid"/>
                      <a:round/>
                      <a:headEnd type="none" w="med" len="med"/>
                      <a:tailEnd type="none" w="med" len="med"/>
                    </a:lnR>
                    <a:lnT w="12163" cap="flat" cmpd="sng" algn="ctr">
                      <a:solidFill>
                        <a:srgbClr val="FFFFFF"/>
                      </a:solidFill>
                      <a:prstDash val="solid"/>
                      <a:round/>
                      <a:headEnd type="none" w="med" len="med"/>
                      <a:tailEnd type="none" w="med" len="med"/>
                    </a:lnT>
                    <a:lnB w="36509" cap="flat" cmpd="sng" algn="ctr">
                      <a:solidFill>
                        <a:srgbClr val="FFFFFF"/>
                      </a:solidFill>
                      <a:prstDash val="solid"/>
                      <a:round/>
                      <a:headEnd type="none" w="med" len="med"/>
                      <a:tailEnd type="none" w="med" len="med"/>
                    </a:lnB>
                    <a:solidFill>
                      <a:srgbClr val="FF9583"/>
                    </a:solidFill>
                  </a:tcPr>
                </a:tc>
                <a:tc>
                  <a:txBody>
                    <a:bodyPr/>
                    <a:lstStyle/>
                    <a:p>
                      <a:pPr marL="0" marR="0" indent="0" algn="ctr" rtl="0" fontAlgn="base">
                        <a:buNone/>
                      </a:pPr>
                      <a:r>
                        <a:rPr lang="fr-CA" sz="1200" b="1" i="0" u="none" strike="noStrike">
                          <a:solidFill>
                            <a:srgbClr val="FFFFFF"/>
                          </a:solidFill>
                          <a:effectLst/>
                          <a:latin typeface="Segoe UI"/>
                        </a:rPr>
                        <a:t>Clientèle ciblée</a:t>
                      </a:r>
                      <a:endParaRPr lang="en-US" sz="1200" b="1" i="0" u="none" strike="noStrike">
                        <a:solidFill>
                          <a:srgbClr val="FFFFFF"/>
                        </a:solidFill>
                        <a:effectLst/>
                        <a:latin typeface="Segoe UI"/>
                      </a:endParaRPr>
                    </a:p>
                  </a:txBody>
                  <a:tcPr marL="87630" marR="87630" marT="43815" marB="43815" anchor="ctr">
                    <a:lnL w="12163" cap="flat" cmpd="sng" algn="ctr">
                      <a:solidFill>
                        <a:srgbClr val="FFFFFF"/>
                      </a:solidFill>
                      <a:prstDash val="solid"/>
                      <a:round/>
                      <a:headEnd type="none" w="med" len="med"/>
                      <a:tailEnd type="none" w="med" len="med"/>
                    </a:lnL>
                    <a:lnR w="12163" cap="flat" cmpd="sng" algn="ctr">
                      <a:solidFill>
                        <a:srgbClr val="FFFFFF"/>
                      </a:solidFill>
                      <a:prstDash val="solid"/>
                      <a:round/>
                      <a:headEnd type="none" w="med" len="med"/>
                      <a:tailEnd type="none" w="med" len="med"/>
                    </a:lnR>
                    <a:lnT w="12163" cap="flat" cmpd="sng" algn="ctr">
                      <a:solidFill>
                        <a:srgbClr val="FFFFFF"/>
                      </a:solidFill>
                      <a:prstDash val="solid"/>
                      <a:round/>
                      <a:headEnd type="none" w="med" len="med"/>
                      <a:tailEnd type="none" w="med" len="med"/>
                    </a:lnT>
                    <a:lnB w="36509" cap="flat" cmpd="sng" algn="ctr">
                      <a:solidFill>
                        <a:srgbClr val="FFFFFF"/>
                      </a:solidFill>
                      <a:prstDash val="solid"/>
                      <a:round/>
                      <a:headEnd type="none" w="med" len="med"/>
                      <a:tailEnd type="none" w="med" len="med"/>
                    </a:lnB>
                    <a:solidFill>
                      <a:srgbClr val="FF9583"/>
                    </a:solidFill>
                  </a:tcPr>
                </a:tc>
                <a:tc>
                  <a:txBody>
                    <a:bodyPr/>
                    <a:lstStyle/>
                    <a:p>
                      <a:pPr marL="0" lvl="0" indent="0" algn="ctr">
                        <a:buNone/>
                      </a:pPr>
                      <a:r>
                        <a:rPr lang="fr-CA" sz="1200" b="1" i="0" u="none" strike="noStrike">
                          <a:solidFill>
                            <a:srgbClr val="FFFFFF"/>
                          </a:solidFill>
                          <a:effectLst/>
                          <a:latin typeface="Segoe UI"/>
                        </a:rPr>
                        <a:t>Présentation</a:t>
                      </a:r>
                    </a:p>
                  </a:txBody>
                  <a:tcPr marL="87630" marR="87630" marT="43814" marB="43814" anchor="ctr">
                    <a:lnL w="12163">
                      <a:solidFill>
                        <a:srgbClr val="FFFFFF"/>
                      </a:solidFill>
                    </a:lnL>
                    <a:lnR w="12163">
                      <a:solidFill>
                        <a:srgbClr val="FFFFFF"/>
                      </a:solidFill>
                    </a:lnR>
                    <a:lnT w="12163">
                      <a:solidFill>
                        <a:srgbClr val="FFFFFF"/>
                      </a:solidFill>
                    </a:lnT>
                    <a:lnB w="36509">
                      <a:solidFill>
                        <a:srgbClr val="FFFFFF"/>
                      </a:solidFill>
                    </a:lnB>
                    <a:solidFill>
                      <a:srgbClr val="FF9583"/>
                    </a:solidFill>
                  </a:tcPr>
                </a:tc>
                <a:extLst>
                  <a:ext uri="{0D108BD9-81ED-4DB2-BD59-A6C34878D82A}">
                    <a16:rowId xmlns:a16="http://schemas.microsoft.com/office/drawing/2014/main" val="3236225066"/>
                  </a:ext>
                </a:extLst>
              </a:tr>
              <a:tr h="616226">
                <a:tc>
                  <a:txBody>
                    <a:bodyPr/>
                    <a:lstStyle/>
                    <a:p>
                      <a:pPr marL="0" marR="0" indent="0" algn="l" rtl="0" fontAlgn="base">
                        <a:buNone/>
                      </a:pPr>
                      <a:r>
                        <a:rPr lang="fr-CA" sz="1200" b="1" i="0" u="none" strike="noStrike">
                          <a:solidFill>
                            <a:srgbClr val="04041A"/>
                          </a:solidFill>
                          <a:effectLst/>
                          <a:latin typeface="Segoe UI"/>
                        </a:rPr>
                        <a:t>Spikevax</a:t>
                      </a:r>
                    </a:p>
                    <a:p>
                      <a:pPr marL="0" marR="0" lvl="0" indent="0" algn="l">
                        <a:buNone/>
                      </a:pPr>
                      <a:r>
                        <a:rPr lang="fr-CA" sz="1100" b="0" i="1" u="none" strike="noStrike">
                          <a:solidFill>
                            <a:srgbClr val="04041A"/>
                          </a:solidFill>
                          <a:effectLst/>
                          <a:latin typeface="Segoe UI"/>
                        </a:rPr>
                        <a:t>Moderna </a:t>
                      </a:r>
                    </a:p>
                    <a:p>
                      <a:pPr marL="0" marR="0" lvl="0" indent="0" algn="l">
                        <a:buNone/>
                      </a:pPr>
                      <a:r>
                        <a:rPr lang="fr-CA" sz="1100" b="0" i="1" u="none" strike="noStrike">
                          <a:solidFill>
                            <a:srgbClr val="04041A"/>
                          </a:solidFill>
                          <a:effectLst/>
                          <a:latin typeface="Segoe UI"/>
                        </a:rPr>
                        <a:t>Vaccin ARNm</a:t>
                      </a:r>
                    </a:p>
                    <a:p>
                      <a:pPr marL="0" marR="0" lvl="0" indent="0" algn="l">
                        <a:buNone/>
                      </a:pPr>
                      <a:r>
                        <a:rPr lang="fr-CA" sz="1100" b="0" i="1" u="none" strike="noStrike">
                          <a:solidFill>
                            <a:srgbClr val="04041A"/>
                          </a:solidFill>
                          <a:effectLst/>
                          <a:latin typeface="Segoe UI"/>
                        </a:rPr>
                        <a:t>Variant XFG de la souche Omicron</a:t>
                      </a:r>
                    </a:p>
                  </a:txBody>
                  <a:tcPr marL="87630" marR="87630" marT="43815" marB="43815">
                    <a:lnL w="12163" cap="flat" cmpd="sng" algn="ctr">
                      <a:solidFill>
                        <a:srgbClr val="FFFFFF"/>
                      </a:solidFill>
                      <a:prstDash val="solid"/>
                      <a:round/>
                      <a:headEnd type="none" w="med" len="med"/>
                      <a:tailEnd type="none" w="med" len="med"/>
                    </a:lnL>
                    <a:lnR w="12163" cap="flat" cmpd="sng" algn="ctr">
                      <a:solidFill>
                        <a:srgbClr val="FFFFFF"/>
                      </a:solidFill>
                      <a:prstDash val="solid"/>
                      <a:round/>
                      <a:headEnd type="none" w="med" len="med"/>
                      <a:tailEnd type="none" w="med" len="med"/>
                    </a:lnR>
                    <a:lnT w="36509" cap="flat" cmpd="sng" algn="ctr">
                      <a:solidFill>
                        <a:srgbClr val="FFFFFF"/>
                      </a:solidFill>
                      <a:prstDash val="solid"/>
                      <a:round/>
                      <a:headEnd type="none" w="med" len="med"/>
                      <a:tailEnd type="none" w="med" len="med"/>
                    </a:lnT>
                    <a:lnB w="36509" cap="flat" cmpd="sng" algn="ctr">
                      <a:solidFill>
                        <a:srgbClr val="FFFFFF"/>
                      </a:solidFill>
                      <a:prstDash val="solid"/>
                      <a:round/>
                      <a:headEnd type="none" w="med" len="med"/>
                      <a:tailEnd type="none" w="med" len="med"/>
                    </a:lnB>
                    <a:solidFill>
                      <a:srgbClr val="F2F2F2"/>
                    </a:solidFill>
                  </a:tcPr>
                </a:tc>
                <a:tc>
                  <a:txBody>
                    <a:bodyPr/>
                    <a:lstStyle/>
                    <a:p>
                      <a:pPr marL="0" marR="0" lvl="0" indent="0" algn="l">
                        <a:buNone/>
                      </a:pPr>
                      <a:r>
                        <a:rPr lang="fr-CA" sz="1200" b="0" i="0" u="none" strike="noStrike">
                          <a:solidFill>
                            <a:srgbClr val="04041A"/>
                          </a:solidFill>
                          <a:effectLst/>
                          <a:latin typeface="Segoe UI"/>
                        </a:rPr>
                        <a:t>6 mois à 11 ans : </a:t>
                      </a:r>
                      <a:endParaRPr lang="fr-FR" sz="1200"/>
                    </a:p>
                    <a:p>
                      <a:pPr marL="285750" marR="0" lvl="0" indent="-285750" algn="l">
                        <a:buFont typeface="Arial"/>
                        <a:buChar char="•"/>
                      </a:pPr>
                      <a:r>
                        <a:rPr lang="fr-CA" sz="1200" b="0" i="0" u="none" strike="noStrike">
                          <a:solidFill>
                            <a:srgbClr val="04041A"/>
                          </a:solidFill>
                          <a:effectLst/>
                          <a:latin typeface="Segoe UI"/>
                        </a:rPr>
                        <a:t>Fiole multidose, 0,25 ml (25 </a:t>
                      </a:r>
                      <a:r>
                        <a:rPr lang="fr-CA" sz="1200" b="0" i="0" u="none" strike="noStrike" noProof="0">
                          <a:solidFill>
                            <a:srgbClr val="04041A"/>
                          </a:solidFill>
                          <a:effectLst/>
                        </a:rPr>
                        <a:t>µg</a:t>
                      </a:r>
                      <a:r>
                        <a:rPr lang="fr-CA" sz="1200" b="0" i="0" u="none" strike="noStrike">
                          <a:solidFill>
                            <a:srgbClr val="04041A"/>
                          </a:solidFill>
                          <a:effectLst/>
                          <a:latin typeface="Segoe UI"/>
                        </a:rPr>
                        <a:t>)</a:t>
                      </a:r>
                    </a:p>
                    <a:p>
                      <a:pPr marL="0" marR="0" lvl="0" indent="0" algn="l">
                        <a:buNone/>
                      </a:pPr>
                      <a:endParaRPr lang="fr-CA" sz="600" b="0" i="0" u="none" strike="noStrike">
                        <a:solidFill>
                          <a:srgbClr val="04041A"/>
                        </a:solidFill>
                        <a:effectLst/>
                        <a:latin typeface="Segoe UI"/>
                      </a:endParaRPr>
                    </a:p>
                    <a:p>
                      <a:pPr marL="0" marR="0" lvl="0" indent="0" algn="l">
                        <a:buNone/>
                      </a:pPr>
                      <a:r>
                        <a:rPr lang="fr-CA" sz="1200" b="0" i="0" u="none" strike="noStrike">
                          <a:solidFill>
                            <a:srgbClr val="04041A"/>
                          </a:solidFill>
                          <a:effectLst/>
                          <a:latin typeface="Segoe UI"/>
                        </a:rPr>
                        <a:t>À partir de 12 ans et plus</a:t>
                      </a:r>
                      <a:endParaRPr lang="fr-CA" sz="1200"/>
                    </a:p>
                    <a:p>
                      <a:pPr marL="285750" marR="0" lvl="0" indent="-285750" algn="l">
                        <a:buFont typeface="Arial"/>
                        <a:buChar char="•"/>
                      </a:pPr>
                      <a:r>
                        <a:rPr lang="fr-CA" sz="1200"/>
                        <a:t>Fiole multidose, 0,5ml (50 </a:t>
                      </a:r>
                      <a:r>
                        <a:rPr lang="fr-CA" sz="1200" b="0" i="0" u="none" strike="noStrike" noProof="0">
                          <a:latin typeface="Segoe UI"/>
                          <a:cs typeface="Segoe UI"/>
                        </a:rPr>
                        <a:t>µg</a:t>
                      </a:r>
                      <a:r>
                        <a:rPr lang="fr-CA" sz="1200"/>
                        <a:t>)</a:t>
                      </a:r>
                    </a:p>
                    <a:p>
                      <a:pPr marL="285750" marR="0" lvl="0" indent="-285750" algn="l">
                        <a:buFont typeface="Arial"/>
                        <a:buChar char="•"/>
                      </a:pPr>
                      <a:r>
                        <a:rPr lang="fr-CA" sz="1200"/>
                        <a:t>Seringue unidose</a:t>
                      </a:r>
                    </a:p>
                  </a:txBody>
                  <a:tcPr marL="87630" marR="87630" marT="43815" marB="43815">
                    <a:lnL w="12163" cap="flat" cmpd="sng" algn="ctr">
                      <a:solidFill>
                        <a:srgbClr val="FFFFFF"/>
                      </a:solidFill>
                      <a:prstDash val="solid"/>
                      <a:round/>
                      <a:headEnd type="none" w="med" len="med"/>
                      <a:tailEnd type="none" w="med" len="med"/>
                    </a:lnL>
                    <a:lnR w="12163" cap="flat" cmpd="sng" algn="ctr">
                      <a:solidFill>
                        <a:srgbClr val="FFFFFF"/>
                      </a:solidFill>
                      <a:prstDash val="solid"/>
                      <a:round/>
                      <a:headEnd type="none" w="med" len="med"/>
                      <a:tailEnd type="none" w="med" len="med"/>
                    </a:lnR>
                    <a:lnT w="36509" cap="flat" cmpd="sng" algn="ctr">
                      <a:solidFill>
                        <a:srgbClr val="FFFFFF"/>
                      </a:solidFill>
                      <a:prstDash val="solid"/>
                      <a:round/>
                      <a:headEnd type="none" w="med" len="med"/>
                      <a:tailEnd type="none" w="med" len="med"/>
                    </a:lnT>
                    <a:lnB w="36509" cap="flat" cmpd="sng" algn="ctr">
                      <a:solidFill>
                        <a:srgbClr val="FFFFFF"/>
                      </a:solidFill>
                      <a:prstDash val="solid"/>
                      <a:round/>
                      <a:headEnd type="none" w="med" len="med"/>
                      <a:tailEnd type="none" w="med" len="med"/>
                    </a:lnB>
                    <a:solidFill>
                      <a:srgbClr val="F2F2F2"/>
                    </a:solidFill>
                  </a:tcPr>
                </a:tc>
                <a:tc>
                  <a:txBody>
                    <a:bodyPr/>
                    <a:lstStyle/>
                    <a:p>
                      <a:pPr marL="0" lvl="0" indent="0" algn="l">
                        <a:buNone/>
                      </a:pPr>
                      <a:r>
                        <a:rPr lang="fr-CA" sz="1200" b="0" i="0" u="none" strike="noStrike">
                          <a:solidFill>
                            <a:srgbClr val="04041A"/>
                          </a:solidFill>
                          <a:effectLst/>
                          <a:latin typeface="Segoe UI"/>
                        </a:rPr>
                        <a:t>Ne pas diluer.</a:t>
                      </a:r>
                    </a:p>
                    <a:p>
                      <a:pPr marL="0" lvl="0" indent="0" algn="l">
                        <a:buNone/>
                      </a:pPr>
                      <a:r>
                        <a:rPr lang="fr-CA" sz="1200" b="0" i="0" u="none" strike="noStrike">
                          <a:solidFill>
                            <a:srgbClr val="04041A"/>
                          </a:solidFill>
                          <a:effectLst/>
                          <a:latin typeface="Segoe UI"/>
                        </a:rPr>
                        <a:t>Suspension blanche ou blanc cassé pouvant contenir des particules blanches / translucides.</a:t>
                      </a:r>
                    </a:p>
                  </a:txBody>
                  <a:tcPr marL="87630" marR="87630" marT="43814" marB="43814">
                    <a:lnL w="12163">
                      <a:solidFill>
                        <a:srgbClr val="FFFFFF"/>
                      </a:solidFill>
                    </a:lnL>
                    <a:lnR w="12163">
                      <a:solidFill>
                        <a:srgbClr val="FFFFFF"/>
                      </a:solidFill>
                    </a:lnR>
                    <a:lnT w="36509">
                      <a:solidFill>
                        <a:srgbClr val="FFFFFF"/>
                      </a:solidFill>
                    </a:lnT>
                    <a:lnB w="36509">
                      <a:solidFill>
                        <a:srgbClr val="FFFFFF"/>
                      </a:solidFill>
                    </a:lnB>
                    <a:solidFill>
                      <a:srgbClr val="F2F2F2"/>
                    </a:solidFill>
                  </a:tcPr>
                </a:tc>
                <a:extLst>
                  <a:ext uri="{0D108BD9-81ED-4DB2-BD59-A6C34878D82A}">
                    <a16:rowId xmlns:a16="http://schemas.microsoft.com/office/drawing/2014/main" val="2901287284"/>
                  </a:ext>
                </a:extLst>
              </a:tr>
              <a:tr h="834884">
                <a:tc>
                  <a:txBody>
                    <a:bodyPr/>
                    <a:lstStyle/>
                    <a:p>
                      <a:pPr marL="0" lvl="0" indent="0" algn="l">
                        <a:buNone/>
                      </a:pPr>
                      <a:r>
                        <a:rPr lang="fr-CA" sz="1200" b="1" i="0" u="none" strike="noStrike">
                          <a:solidFill>
                            <a:srgbClr val="04041A"/>
                          </a:solidFill>
                          <a:effectLst/>
                          <a:latin typeface="Segoe UI"/>
                        </a:rPr>
                        <a:t>Comirnaty</a:t>
                      </a:r>
                    </a:p>
                    <a:p>
                      <a:pPr marL="0" lvl="0" indent="0" algn="l">
                        <a:buNone/>
                      </a:pPr>
                      <a:r>
                        <a:rPr lang="fr-CA" sz="1100" b="0" i="1" u="none" strike="noStrike">
                          <a:solidFill>
                            <a:srgbClr val="04041A"/>
                          </a:solidFill>
                          <a:effectLst/>
                          <a:latin typeface="Segoe UI"/>
                        </a:rPr>
                        <a:t>Pfizer </a:t>
                      </a:r>
                    </a:p>
                    <a:p>
                      <a:pPr marL="0" lvl="0" indent="0" algn="l">
                        <a:buNone/>
                      </a:pPr>
                      <a:r>
                        <a:rPr lang="fr-CA" sz="1100" b="0" i="1" u="none" strike="noStrike">
                          <a:solidFill>
                            <a:srgbClr val="04041A"/>
                          </a:solidFill>
                          <a:effectLst/>
                          <a:latin typeface="Segoe UI"/>
                        </a:rPr>
                        <a:t>Vaccine ARNm </a:t>
                      </a:r>
                    </a:p>
                    <a:p>
                      <a:pPr lvl="0" algn="l">
                        <a:lnSpc>
                          <a:spcPct val="100000"/>
                        </a:lnSpc>
                        <a:spcBef>
                          <a:spcPts val="0"/>
                        </a:spcBef>
                        <a:spcAft>
                          <a:spcPts val="0"/>
                        </a:spcAft>
                        <a:buNone/>
                      </a:pPr>
                      <a:r>
                        <a:rPr lang="fr-CA" sz="1100" b="0" i="1" u="none" strike="noStrike" noProof="0">
                          <a:solidFill>
                            <a:srgbClr val="04041A"/>
                          </a:solidFill>
                          <a:effectLst/>
                          <a:latin typeface="Segoe UI"/>
                          <a:cs typeface="Segoe UI"/>
                        </a:rPr>
                        <a:t>Variant XFG de la souche Omicron</a:t>
                      </a:r>
                      <a:endParaRPr lang="fr-CA" sz="1100" b="0" i="0" u="none" strike="noStrike" noProof="0">
                        <a:solidFill>
                          <a:srgbClr val="04041A"/>
                        </a:solidFill>
                        <a:effectLst/>
                        <a:latin typeface="Segoe UI"/>
                        <a:cs typeface="Segoe UI"/>
                      </a:endParaRPr>
                    </a:p>
                  </a:txBody>
                  <a:tcPr marL="87630" marR="87630" marT="43814" marB="43814">
                    <a:lnL w="12163">
                      <a:solidFill>
                        <a:srgbClr val="FFFFFF"/>
                      </a:solidFill>
                    </a:lnL>
                    <a:lnR w="12163">
                      <a:solidFill>
                        <a:srgbClr val="FFFFFF"/>
                      </a:solidFill>
                    </a:lnR>
                    <a:lnT w="36509">
                      <a:solidFill>
                        <a:srgbClr val="FFFFFF"/>
                      </a:solidFill>
                    </a:lnT>
                    <a:lnB w="36509">
                      <a:solidFill>
                        <a:srgbClr val="FFFFFF"/>
                      </a:solidFill>
                    </a:lnB>
                    <a:solidFill>
                      <a:srgbClr val="F2F2F2"/>
                    </a:solidFill>
                  </a:tcPr>
                </a:tc>
                <a:tc>
                  <a:txBody>
                    <a:bodyPr/>
                    <a:lstStyle/>
                    <a:p>
                      <a:pPr marL="0" lvl="0" indent="0" algn="l">
                        <a:buNone/>
                      </a:pPr>
                      <a:r>
                        <a:rPr lang="fr-CA" sz="1200" b="0" i="0" u="none" strike="noStrike">
                          <a:solidFill>
                            <a:srgbClr val="04041A"/>
                          </a:solidFill>
                          <a:effectLst/>
                          <a:latin typeface="Segoe UI"/>
                        </a:rPr>
                        <a:t>À partir de 12 ans et plus.</a:t>
                      </a:r>
                    </a:p>
                    <a:p>
                      <a:pPr marL="285750" lvl="0" indent="-285750" algn="l">
                        <a:buFont typeface="Arial"/>
                        <a:buChar char="•"/>
                      </a:pPr>
                      <a:r>
                        <a:rPr lang="fr-CA" sz="1200" b="0" i="0" u="none" strike="noStrike">
                          <a:solidFill>
                            <a:srgbClr val="04041A"/>
                          </a:solidFill>
                          <a:effectLst/>
                          <a:latin typeface="Segoe UI"/>
                        </a:rPr>
                        <a:t>Fiole multidose, 0,3 ml (30 </a:t>
                      </a:r>
                      <a:r>
                        <a:rPr lang="fr-CA" sz="1200" b="0" i="0" u="none" strike="noStrike" noProof="0">
                          <a:solidFill>
                            <a:srgbClr val="04041A"/>
                          </a:solidFill>
                          <a:effectLst/>
                        </a:rPr>
                        <a:t>µg</a:t>
                      </a:r>
                      <a:r>
                        <a:rPr lang="fr-CA" sz="1200" b="0" i="0" u="none" strike="noStrike">
                          <a:solidFill>
                            <a:srgbClr val="04041A"/>
                          </a:solidFill>
                          <a:effectLst/>
                          <a:latin typeface="Segoe UI"/>
                        </a:rPr>
                        <a:t>)</a:t>
                      </a:r>
                    </a:p>
                    <a:p>
                      <a:pPr marL="285750" lvl="0" indent="-285750" algn="l">
                        <a:buFont typeface="Arial"/>
                        <a:buChar char="•"/>
                      </a:pPr>
                      <a:r>
                        <a:rPr lang="fr-CA" sz="1200" b="0" i="0" u="none" strike="noStrike">
                          <a:solidFill>
                            <a:srgbClr val="04041A"/>
                          </a:solidFill>
                          <a:effectLst/>
                          <a:latin typeface="Segoe UI"/>
                        </a:rPr>
                        <a:t>Seringue unidose </a:t>
                      </a:r>
                    </a:p>
                  </a:txBody>
                  <a:tcPr marL="87630" marR="87630" marT="43814" marB="43814">
                    <a:lnL w="12163">
                      <a:solidFill>
                        <a:srgbClr val="FFFFFF"/>
                      </a:solidFill>
                    </a:lnL>
                    <a:lnR w="12163" cap="flat" cmpd="sng" algn="ctr">
                      <a:solidFill>
                        <a:srgbClr val="FFFFFF"/>
                      </a:solidFill>
                      <a:prstDash val="solid"/>
                      <a:round/>
                      <a:headEnd type="none" w="med" len="med"/>
                      <a:tailEnd type="none" w="med" len="med"/>
                    </a:lnR>
                    <a:lnT w="36509">
                      <a:solidFill>
                        <a:srgbClr val="FFFFFF"/>
                      </a:solidFill>
                    </a:lnT>
                    <a:lnB w="36509">
                      <a:solidFill>
                        <a:srgbClr val="FFFFFF"/>
                      </a:solidFill>
                    </a:lnB>
                    <a:solidFill>
                      <a:srgbClr val="F2F2F2"/>
                    </a:solidFill>
                  </a:tcPr>
                </a:tc>
                <a:tc>
                  <a:txBody>
                    <a:bodyPr/>
                    <a:lstStyle/>
                    <a:p>
                      <a:pPr marL="0" lvl="0" indent="0" algn="l">
                        <a:buNone/>
                      </a:pPr>
                      <a:r>
                        <a:rPr lang="fr-CA" sz="1200" b="0" i="0" u="none" strike="noStrike">
                          <a:solidFill>
                            <a:srgbClr val="04041A"/>
                          </a:solidFill>
                          <a:effectLst/>
                          <a:latin typeface="Segoe UI"/>
                        </a:rPr>
                        <a:t>Ne pas diluer.</a:t>
                      </a:r>
                    </a:p>
                    <a:p>
                      <a:pPr marL="0" lvl="0" indent="0" algn="l">
                        <a:buNone/>
                      </a:pPr>
                      <a:r>
                        <a:rPr lang="fr-CA" sz="1200" b="0" i="0" u="none" strike="noStrike">
                          <a:solidFill>
                            <a:srgbClr val="04041A"/>
                          </a:solidFill>
                          <a:effectLst/>
                          <a:latin typeface="Segoe UI"/>
                        </a:rPr>
                        <a:t>Suspension blanche à blanc cassé.</a:t>
                      </a:r>
                    </a:p>
                    <a:p>
                      <a:pPr marL="0" lvl="0" indent="0" algn="l">
                        <a:buNone/>
                      </a:pPr>
                      <a:r>
                        <a:rPr lang="fr-CA" sz="1200" b="0" i="0" u="none" strike="noStrike">
                          <a:solidFill>
                            <a:srgbClr val="04041A"/>
                          </a:solidFill>
                          <a:effectLst/>
                          <a:latin typeface="Segoe UI"/>
                        </a:rPr>
                        <a:t>Peut contenir particules blanches opaques qui ne sont plus visibles après mélange du produit.</a:t>
                      </a:r>
                    </a:p>
                  </a:txBody>
                  <a:tcPr marL="87630" marR="87630" marT="43814" marB="43814">
                    <a:lnL w="12163">
                      <a:solidFill>
                        <a:srgbClr val="FFFFFF"/>
                      </a:solidFill>
                    </a:lnL>
                    <a:lnR w="12163">
                      <a:solidFill>
                        <a:srgbClr val="FFFFFF"/>
                      </a:solidFill>
                    </a:lnR>
                    <a:lnT w="36509">
                      <a:solidFill>
                        <a:srgbClr val="FFFFFF"/>
                      </a:solidFill>
                    </a:lnT>
                    <a:lnB w="36509">
                      <a:solidFill>
                        <a:srgbClr val="FFFFFF"/>
                      </a:solidFill>
                    </a:lnB>
                    <a:solidFill>
                      <a:srgbClr val="F2F2F2"/>
                    </a:solidFill>
                  </a:tcPr>
                </a:tc>
                <a:extLst>
                  <a:ext uri="{0D108BD9-81ED-4DB2-BD59-A6C34878D82A}">
                    <a16:rowId xmlns:a16="http://schemas.microsoft.com/office/drawing/2014/main" val="682844881"/>
                  </a:ext>
                </a:extLst>
              </a:tr>
              <a:tr h="877454">
                <a:tc>
                  <a:txBody>
                    <a:bodyPr/>
                    <a:lstStyle/>
                    <a:p>
                      <a:pPr marL="0" lvl="0" indent="0" algn="l">
                        <a:buNone/>
                      </a:pPr>
                      <a:r>
                        <a:rPr lang="fr-CA" sz="1200" b="1" i="0" u="none" strike="noStrike">
                          <a:solidFill>
                            <a:srgbClr val="04041A"/>
                          </a:solidFill>
                          <a:effectLst/>
                          <a:latin typeface="Segoe UI"/>
                        </a:rPr>
                        <a:t>Nuvaxovid</a:t>
                      </a:r>
                    </a:p>
                    <a:p>
                      <a:pPr marL="0" lvl="0" indent="0" algn="l">
                        <a:buNone/>
                      </a:pPr>
                      <a:r>
                        <a:rPr lang="fr-CA" sz="1100" b="0" i="1" u="sng" strike="noStrike">
                          <a:solidFill>
                            <a:srgbClr val="04041A"/>
                          </a:solidFill>
                          <a:effectLst/>
                          <a:latin typeface="Segoe UI"/>
                        </a:rPr>
                        <a:t>Novavax</a:t>
                      </a:r>
                    </a:p>
                    <a:p>
                      <a:pPr marL="0" lvl="0" indent="0" algn="l">
                        <a:buNone/>
                      </a:pPr>
                      <a:r>
                        <a:rPr lang="fr-CA" sz="1100" b="0" i="1" u="sng" strike="noStrike">
                          <a:solidFill>
                            <a:srgbClr val="04041A"/>
                          </a:solidFill>
                          <a:effectLst/>
                          <a:latin typeface="Segoe UI"/>
                        </a:rPr>
                        <a:t>Protéine recombinante avec adjuvant</a:t>
                      </a:r>
                    </a:p>
                    <a:p>
                      <a:pPr lvl="0" algn="l">
                        <a:lnSpc>
                          <a:spcPct val="100000"/>
                        </a:lnSpc>
                        <a:spcBef>
                          <a:spcPts val="0"/>
                        </a:spcBef>
                        <a:spcAft>
                          <a:spcPts val="0"/>
                        </a:spcAft>
                        <a:buNone/>
                      </a:pPr>
                      <a:r>
                        <a:rPr lang="fr-CA" sz="1100" b="0" i="1" u="none" strike="noStrike" noProof="0">
                          <a:solidFill>
                            <a:srgbClr val="04041A"/>
                          </a:solidFill>
                          <a:effectLst/>
                          <a:latin typeface="Segoe UI"/>
                          <a:cs typeface="Segoe UI"/>
                        </a:rPr>
                        <a:t>Variant XFG de la souche Omicron</a:t>
                      </a:r>
                      <a:endParaRPr lang="fr-CA" sz="1100" b="0" i="0" u="none" strike="noStrike" noProof="0">
                        <a:solidFill>
                          <a:srgbClr val="04041A"/>
                        </a:solidFill>
                        <a:effectLst/>
                        <a:latin typeface="Segoe UI"/>
                        <a:cs typeface="Segoe UI"/>
                      </a:endParaRPr>
                    </a:p>
                  </a:txBody>
                  <a:tcPr marL="87630" marR="87630" marT="43814" marB="43814">
                    <a:lnL w="12163">
                      <a:solidFill>
                        <a:srgbClr val="FFFFFF"/>
                      </a:solidFill>
                    </a:lnL>
                    <a:lnR w="12163">
                      <a:solidFill>
                        <a:srgbClr val="FFFFFF"/>
                      </a:solidFill>
                    </a:lnR>
                    <a:lnT w="36509">
                      <a:solidFill>
                        <a:srgbClr val="FFFFFF"/>
                      </a:solidFill>
                    </a:lnT>
                    <a:lnB w="12163">
                      <a:solidFill>
                        <a:srgbClr val="FFFFFF"/>
                      </a:solidFill>
                    </a:lnB>
                    <a:solidFill>
                      <a:srgbClr val="F2F2F2"/>
                    </a:solidFill>
                  </a:tcPr>
                </a:tc>
                <a:tc>
                  <a:txBody>
                    <a:bodyPr/>
                    <a:lstStyle/>
                    <a:p>
                      <a:pPr marL="0" lvl="0" indent="0" algn="l">
                        <a:buNone/>
                      </a:pPr>
                      <a:r>
                        <a:rPr lang="fr-CA" sz="1200" b="0" i="0" u="none" strike="noStrike">
                          <a:solidFill>
                            <a:srgbClr val="04041A"/>
                          </a:solidFill>
                          <a:effectLst/>
                          <a:latin typeface="Segoe UI"/>
                        </a:rPr>
                        <a:t>À partir de 12 ans et plus </a:t>
                      </a:r>
                    </a:p>
                    <a:p>
                      <a:pPr marL="285750" lvl="0" indent="-285750" algn="l">
                        <a:buFont typeface="Arial"/>
                        <a:buChar char="•"/>
                      </a:pPr>
                      <a:r>
                        <a:rPr lang="fr-CA" sz="1200" b="0" i="0" u="none" strike="noStrike">
                          <a:solidFill>
                            <a:srgbClr val="04041A"/>
                          </a:solidFill>
                          <a:effectLst/>
                          <a:latin typeface="Segoe UI"/>
                        </a:rPr>
                        <a:t>Seringue unidose </a:t>
                      </a:r>
                    </a:p>
                    <a:p>
                      <a:pPr marL="0" lvl="0" indent="0" algn="l">
                        <a:buNone/>
                      </a:pPr>
                      <a:endParaRPr lang="fr-CA" sz="1200" b="0" i="0" u="none" strike="noStrike">
                        <a:solidFill>
                          <a:srgbClr val="04041A"/>
                        </a:solidFill>
                        <a:effectLst/>
                        <a:latin typeface="Segoe UI"/>
                      </a:endParaRPr>
                    </a:p>
                  </a:txBody>
                  <a:tcPr marL="87630" marR="87630" marT="43814" marB="43814">
                    <a:lnL w="12163">
                      <a:solidFill>
                        <a:srgbClr val="FFFFFF"/>
                      </a:solidFill>
                    </a:lnL>
                    <a:lnR w="12163" cap="flat" cmpd="sng" algn="ctr">
                      <a:solidFill>
                        <a:srgbClr val="FFFFFF"/>
                      </a:solidFill>
                      <a:prstDash val="solid"/>
                      <a:round/>
                      <a:headEnd type="none" w="med" len="med"/>
                      <a:tailEnd type="none" w="med" len="med"/>
                    </a:lnR>
                    <a:lnT w="36509">
                      <a:solidFill>
                        <a:srgbClr val="FFFFFF"/>
                      </a:solidFill>
                    </a:lnT>
                    <a:lnB w="12163">
                      <a:solidFill>
                        <a:srgbClr val="FFFFFF"/>
                      </a:solidFill>
                    </a:lnB>
                    <a:solidFill>
                      <a:srgbClr val="F2F2F2"/>
                    </a:solidFill>
                  </a:tcPr>
                </a:tc>
                <a:tc>
                  <a:txBody>
                    <a:bodyPr/>
                    <a:lstStyle/>
                    <a:p>
                      <a:pPr marL="0" lvl="0" indent="0" algn="l">
                        <a:buNone/>
                      </a:pPr>
                      <a:r>
                        <a:rPr lang="fr-CA" sz="1200" b="0" i="0" u="none" strike="noStrike">
                          <a:solidFill>
                            <a:srgbClr val="04041A"/>
                          </a:solidFill>
                          <a:effectLst/>
                          <a:latin typeface="Segoe UI"/>
                        </a:rPr>
                        <a:t>Indication chez les patients avec contre-indications aux vaccins Spikevax et Comirnaty.</a:t>
                      </a:r>
                    </a:p>
                    <a:p>
                      <a:pPr marL="0" lvl="0" indent="0" algn="l">
                        <a:buNone/>
                      </a:pPr>
                      <a:r>
                        <a:rPr lang="fr-CA" sz="1200" b="0" i="0" u="none" strike="noStrike">
                          <a:solidFill>
                            <a:srgbClr val="04041A"/>
                          </a:solidFill>
                          <a:effectLst/>
                          <a:latin typeface="Segoe UI"/>
                        </a:rPr>
                        <a:t>Disponible en faible quantité.</a:t>
                      </a:r>
                    </a:p>
                  </a:txBody>
                  <a:tcPr marL="87630" marR="87630" marT="43814" marB="43814">
                    <a:lnL w="12163">
                      <a:solidFill>
                        <a:srgbClr val="FFFFFF"/>
                      </a:solidFill>
                    </a:lnL>
                    <a:lnR w="12163">
                      <a:solidFill>
                        <a:srgbClr val="FFFFFF"/>
                      </a:solidFill>
                    </a:lnR>
                    <a:lnT w="36509">
                      <a:solidFill>
                        <a:srgbClr val="FFFFFF"/>
                      </a:solidFill>
                    </a:lnT>
                    <a:lnB w="12163">
                      <a:solidFill>
                        <a:srgbClr val="FFFFFF"/>
                      </a:solidFill>
                    </a:lnB>
                    <a:solidFill>
                      <a:srgbClr val="F2F2F2"/>
                    </a:solidFill>
                  </a:tcPr>
                </a:tc>
                <a:extLst>
                  <a:ext uri="{0D108BD9-81ED-4DB2-BD59-A6C34878D82A}">
                    <a16:rowId xmlns:a16="http://schemas.microsoft.com/office/drawing/2014/main" val="1523322902"/>
                  </a:ext>
                </a:extLst>
              </a:tr>
            </a:tbl>
          </a:graphicData>
        </a:graphic>
      </p:graphicFrame>
    </p:spTree>
    <p:extLst>
      <p:ext uri="{BB962C8B-B14F-4D97-AF65-F5344CB8AC3E}">
        <p14:creationId xmlns:p14="http://schemas.microsoft.com/office/powerpoint/2010/main" val="2222915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4FF832-DE80-4DA0-AF25-FEAFF39D8AA0}"/>
              </a:ext>
            </a:extLst>
          </p:cNvPr>
          <p:cNvSpPr>
            <a:spLocks noGrp="1"/>
          </p:cNvSpPr>
          <p:nvPr>
            <p:ph type="body" idx="1"/>
          </p:nvPr>
        </p:nvSpPr>
        <p:spPr/>
        <p:txBody>
          <a:bodyPr/>
          <a:lstStyle/>
          <a:p>
            <a:r>
              <a:rPr lang="en-US">
                <a:latin typeface="Segoe UI Semibold"/>
                <a:cs typeface="Segoe UI Semibold"/>
              </a:rPr>
              <a:t>6 </a:t>
            </a:r>
            <a:r>
              <a:rPr lang="en-US" err="1">
                <a:latin typeface="Segoe UI Semibold"/>
                <a:cs typeface="Segoe UI Semibold"/>
              </a:rPr>
              <a:t>mois</a:t>
            </a:r>
            <a:r>
              <a:rPr lang="en-US">
                <a:latin typeface="Segoe UI Semibold"/>
                <a:cs typeface="Segoe UI Semibold"/>
              </a:rPr>
              <a:t> à 4 </a:t>
            </a:r>
            <a:r>
              <a:rPr lang="en-US" err="1">
                <a:latin typeface="Segoe UI Semibold"/>
                <a:cs typeface="Segoe UI Semibold"/>
              </a:rPr>
              <a:t>ans</a:t>
            </a:r>
            <a:r>
              <a:rPr lang="en-US">
                <a:latin typeface="Segoe UI Semibold"/>
                <a:cs typeface="Segoe UI Semibold"/>
              </a:rPr>
              <a:t> </a:t>
            </a:r>
            <a:endParaRPr lang="en-US"/>
          </a:p>
        </p:txBody>
      </p:sp>
      <p:sp>
        <p:nvSpPr>
          <p:cNvPr id="3" name="Content Placeholder 2">
            <a:extLst>
              <a:ext uri="{FF2B5EF4-FFF2-40B4-BE49-F238E27FC236}">
                <a16:creationId xmlns:a16="http://schemas.microsoft.com/office/drawing/2014/main" id="{B91BA3C4-F365-331E-0EAF-3970CB7E886D}"/>
              </a:ext>
            </a:extLst>
          </p:cNvPr>
          <p:cNvSpPr>
            <a:spLocks noGrp="1"/>
          </p:cNvSpPr>
          <p:nvPr>
            <p:ph sz="half" idx="2"/>
          </p:nvPr>
        </p:nvSpPr>
        <p:spPr/>
        <p:txBody>
          <a:bodyPr vert="horz" lIns="91440" tIns="45720" rIns="91440" bIns="45720" rtlCol="0" anchor="t">
            <a:normAutofit/>
          </a:bodyPr>
          <a:lstStyle/>
          <a:p>
            <a:pPr marL="0" indent="0">
              <a:buNone/>
            </a:pPr>
            <a:r>
              <a:rPr lang="en-US">
                <a:cs typeface="Segoe UI"/>
              </a:rPr>
              <a:t>Vaccin Spikevax 25 </a:t>
            </a:r>
            <a:r>
              <a:rPr lang="en-US">
                <a:ea typeface="+mn-lt"/>
                <a:cs typeface="+mn-lt"/>
              </a:rPr>
              <a:t>µg</a:t>
            </a:r>
            <a:r>
              <a:rPr lang="en-US">
                <a:cs typeface="Segoe UI"/>
              </a:rPr>
              <a:t> (0,25ml IM)</a:t>
            </a:r>
          </a:p>
          <a:p>
            <a:r>
              <a:rPr lang="en-US" b="1">
                <a:cs typeface="Segoe UI"/>
              </a:rPr>
              <a:t>Aucun vaccin reçu</a:t>
            </a:r>
            <a:r>
              <a:rPr lang="en-US">
                <a:cs typeface="Segoe UI"/>
              </a:rPr>
              <a:t>: 2 doses à intervalles de 8 semaines ou plus entre la dose 1 et 2</a:t>
            </a:r>
          </a:p>
          <a:p>
            <a:r>
              <a:rPr lang="en-US" b="1">
                <a:cs typeface="Segoe UI"/>
              </a:rPr>
              <a:t>1 dose reçue </a:t>
            </a:r>
            <a:r>
              <a:rPr lang="en-US">
                <a:cs typeface="Segoe UI"/>
              </a:rPr>
              <a:t>: 1 dose en respectant le 8 semaines ci-haut</a:t>
            </a:r>
          </a:p>
          <a:p>
            <a:r>
              <a:rPr lang="en-US" b="1">
                <a:cs typeface="Segoe UI"/>
              </a:rPr>
              <a:t>2 doses ou plus</a:t>
            </a:r>
            <a:r>
              <a:rPr lang="en-US">
                <a:cs typeface="Segoe UI"/>
              </a:rPr>
              <a:t> : 1 doses à 6 mois ou plus depuis dernière dose (min. 3 mois)</a:t>
            </a:r>
          </a:p>
        </p:txBody>
      </p:sp>
      <p:sp>
        <p:nvSpPr>
          <p:cNvPr id="4" name="Text Placeholder 3">
            <a:extLst>
              <a:ext uri="{FF2B5EF4-FFF2-40B4-BE49-F238E27FC236}">
                <a16:creationId xmlns:a16="http://schemas.microsoft.com/office/drawing/2014/main" id="{93291965-1344-44EA-3A98-419E2FA998BC}"/>
              </a:ext>
            </a:extLst>
          </p:cNvPr>
          <p:cNvSpPr>
            <a:spLocks noGrp="1"/>
          </p:cNvSpPr>
          <p:nvPr>
            <p:ph type="body" sz="quarter" idx="3"/>
          </p:nvPr>
        </p:nvSpPr>
        <p:spPr/>
        <p:txBody>
          <a:bodyPr/>
          <a:lstStyle/>
          <a:p>
            <a:r>
              <a:rPr lang="en-US">
                <a:latin typeface="Segoe UI Semibold"/>
                <a:cs typeface="Segoe UI Semibold"/>
              </a:rPr>
              <a:t>5 ans et plus  </a:t>
            </a:r>
            <a:endParaRPr lang="en-US"/>
          </a:p>
        </p:txBody>
      </p:sp>
      <p:sp>
        <p:nvSpPr>
          <p:cNvPr id="5" name="Content Placeholder 4">
            <a:extLst>
              <a:ext uri="{FF2B5EF4-FFF2-40B4-BE49-F238E27FC236}">
                <a16:creationId xmlns:a16="http://schemas.microsoft.com/office/drawing/2014/main" id="{4B373B08-519E-F28C-2DDD-9640EEDD9BCD}"/>
              </a:ext>
            </a:extLst>
          </p:cNvPr>
          <p:cNvSpPr>
            <a:spLocks noGrp="1"/>
          </p:cNvSpPr>
          <p:nvPr>
            <p:ph sz="quarter" idx="4"/>
          </p:nvPr>
        </p:nvSpPr>
        <p:spPr>
          <a:xfrm>
            <a:off x="4427984" y="1974258"/>
            <a:ext cx="3887788" cy="2777289"/>
          </a:xfrm>
        </p:spPr>
        <p:txBody>
          <a:bodyPr vert="horz" lIns="91440" tIns="45720" rIns="91440" bIns="45720" rtlCol="0" anchor="t">
            <a:normAutofit/>
          </a:bodyPr>
          <a:lstStyle/>
          <a:p>
            <a:pPr marL="0" indent="0">
              <a:buNone/>
            </a:pPr>
            <a:r>
              <a:rPr lang="en-US" sz="1800" b="1">
                <a:cs typeface="Segoe UI"/>
              </a:rPr>
              <a:t>5 à 11 ans</a:t>
            </a:r>
            <a:r>
              <a:rPr lang="en-US" sz="1800">
                <a:cs typeface="Segoe UI"/>
              </a:rPr>
              <a:t> : Vaccin Spikevax 25</a:t>
            </a:r>
            <a:r>
              <a:rPr lang="en-US" sz="1800">
                <a:ea typeface="+mn-lt"/>
                <a:cs typeface="+mn-lt"/>
              </a:rPr>
              <a:t>µg</a:t>
            </a:r>
            <a:r>
              <a:rPr lang="en-US" sz="1800">
                <a:cs typeface="Segoe UI"/>
              </a:rPr>
              <a:t> (0,25ml)</a:t>
            </a:r>
          </a:p>
          <a:p>
            <a:r>
              <a:rPr lang="en-US" sz="1800">
                <a:cs typeface="Segoe UI"/>
              </a:rPr>
              <a:t>Administrer 1 dose </a:t>
            </a:r>
          </a:p>
          <a:p>
            <a:pPr marL="0" indent="0">
              <a:buNone/>
            </a:pPr>
            <a:endParaRPr lang="en-US" sz="1800">
              <a:cs typeface="Segoe UI"/>
            </a:endParaRPr>
          </a:p>
          <a:p>
            <a:pPr marL="0" indent="0">
              <a:buNone/>
            </a:pPr>
            <a:r>
              <a:rPr lang="en-US" sz="1800" b="1">
                <a:cs typeface="Segoe UI"/>
              </a:rPr>
              <a:t>12 ans et plus </a:t>
            </a:r>
            <a:r>
              <a:rPr lang="en-US" sz="1800">
                <a:cs typeface="Segoe UI"/>
              </a:rPr>
              <a:t>: Vaccin Spikevax 50 </a:t>
            </a:r>
            <a:r>
              <a:rPr lang="en-US" sz="1800">
                <a:ea typeface="+mn-lt"/>
                <a:cs typeface="+mn-lt"/>
              </a:rPr>
              <a:t>µg</a:t>
            </a:r>
            <a:r>
              <a:rPr lang="en-US" sz="1800">
                <a:cs typeface="Segoe UI"/>
              </a:rPr>
              <a:t> (0,5 ml) ou Comirnaty 30 </a:t>
            </a:r>
            <a:r>
              <a:rPr lang="en-US" sz="1800">
                <a:ea typeface="+mn-lt"/>
                <a:cs typeface="+mn-lt"/>
              </a:rPr>
              <a:t>µg</a:t>
            </a:r>
            <a:r>
              <a:rPr lang="en-US" sz="1800">
                <a:cs typeface="Segoe UI"/>
              </a:rPr>
              <a:t> (0,3 ml)</a:t>
            </a:r>
          </a:p>
          <a:p>
            <a:r>
              <a:rPr lang="en-US" sz="1800">
                <a:cs typeface="Segoe UI"/>
              </a:rPr>
              <a:t>Administrer 1 dose </a:t>
            </a:r>
          </a:p>
        </p:txBody>
      </p:sp>
      <p:sp>
        <p:nvSpPr>
          <p:cNvPr id="6" name="Text Placeholder 5">
            <a:extLst>
              <a:ext uri="{FF2B5EF4-FFF2-40B4-BE49-F238E27FC236}">
                <a16:creationId xmlns:a16="http://schemas.microsoft.com/office/drawing/2014/main" id="{A130FB9F-9926-4EB7-853B-18EA99A4D1C4}"/>
              </a:ext>
            </a:extLst>
          </p:cNvPr>
          <p:cNvSpPr>
            <a:spLocks noGrp="1"/>
          </p:cNvSpPr>
          <p:nvPr>
            <p:ph type="body" sz="quarter" idx="13"/>
          </p:nvPr>
        </p:nvSpPr>
        <p:spPr/>
        <p:txBody>
          <a:bodyPr vert="horz" lIns="91440" tIns="45720" rIns="91440" bIns="45720" rtlCol="0" anchor="t">
            <a:normAutofit/>
          </a:bodyPr>
          <a:lstStyle/>
          <a:p>
            <a:r>
              <a:rPr lang="en-US" err="1">
                <a:cs typeface="Segoe UI Semibold"/>
              </a:rPr>
              <a:t>Calendrier</a:t>
            </a:r>
            <a:r>
              <a:rPr lang="en-US">
                <a:cs typeface="Segoe UI Semibold"/>
              </a:rPr>
              <a:t> vaccinal</a:t>
            </a:r>
            <a:endParaRPr lang="en-US"/>
          </a:p>
        </p:txBody>
      </p:sp>
      <p:sp>
        <p:nvSpPr>
          <p:cNvPr id="8" name="Slide Number Placeholder 7">
            <a:extLst>
              <a:ext uri="{FF2B5EF4-FFF2-40B4-BE49-F238E27FC236}">
                <a16:creationId xmlns:a16="http://schemas.microsoft.com/office/drawing/2014/main" id="{42900929-144F-2C5C-7973-57E24FA2C7D0}"/>
              </a:ext>
            </a:extLst>
          </p:cNvPr>
          <p:cNvSpPr>
            <a:spLocks noGrp="1"/>
          </p:cNvSpPr>
          <p:nvPr>
            <p:ph type="sldNum" sz="quarter" idx="15"/>
          </p:nvPr>
        </p:nvSpPr>
        <p:spPr/>
        <p:txBody>
          <a:bodyPr/>
          <a:lstStyle/>
          <a:p>
            <a:fld id="{A7D211A3-7575-492B-8E98-5F9B497A4866}" type="slidenum">
              <a:rPr lang="fr-CA" smtClean="0"/>
              <a:pPr/>
              <a:t>17</a:t>
            </a:fld>
            <a:endParaRPr lang="fr-CA"/>
          </a:p>
        </p:txBody>
      </p:sp>
      <p:sp>
        <p:nvSpPr>
          <p:cNvPr id="10" name="TextBox 9">
            <a:extLst>
              <a:ext uri="{FF2B5EF4-FFF2-40B4-BE49-F238E27FC236}">
                <a16:creationId xmlns:a16="http://schemas.microsoft.com/office/drawing/2014/main" id="{F3EF2AFA-DB28-888B-8699-E2FC17EFB356}"/>
              </a:ext>
            </a:extLst>
          </p:cNvPr>
          <p:cNvSpPr txBox="1"/>
          <p:nvPr/>
        </p:nvSpPr>
        <p:spPr>
          <a:xfrm rot="-660000">
            <a:off x="6746695" y="458965"/>
            <a:ext cx="2186443" cy="1191816"/>
          </a:xfrm>
          <a:prstGeom prst="roundRect">
            <a:avLst/>
          </a:prstGeom>
          <a:solidFill>
            <a:schemeClr val="accent3"/>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fr-CA" sz="1600">
                <a:cs typeface="Segoe UI"/>
              </a:rPr>
              <a:t>Personnes immunosupprimées ou dialysées: se référer au PIQ</a:t>
            </a:r>
          </a:p>
        </p:txBody>
      </p:sp>
    </p:spTree>
    <p:extLst>
      <p:ext uri="{BB962C8B-B14F-4D97-AF65-F5344CB8AC3E}">
        <p14:creationId xmlns:p14="http://schemas.microsoft.com/office/powerpoint/2010/main" val="4039635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88795-1538-EAE8-0C2E-94B8242C2772}"/>
              </a:ext>
            </a:extLst>
          </p:cNvPr>
          <p:cNvSpPr>
            <a:spLocks noGrp="1"/>
          </p:cNvSpPr>
          <p:nvPr>
            <p:ph type="title"/>
          </p:nvPr>
        </p:nvSpPr>
        <p:spPr>
          <a:xfrm>
            <a:off x="637858" y="1649348"/>
            <a:ext cx="4313555" cy="453782"/>
          </a:xfrm>
        </p:spPr>
        <p:txBody>
          <a:bodyPr>
            <a:normAutofit/>
          </a:bodyPr>
          <a:lstStyle/>
          <a:p>
            <a:r>
              <a:rPr lang="en-US" sz="2000">
                <a:latin typeface="Segoe UI Semibold"/>
                <a:cs typeface="Segoe UI Semibold"/>
              </a:rPr>
              <a:t>Greffe de cellules souches / CAR-T</a:t>
            </a:r>
            <a:endParaRPr lang="en-US" sz="2000"/>
          </a:p>
        </p:txBody>
      </p:sp>
      <p:sp>
        <p:nvSpPr>
          <p:cNvPr id="4" name="Text Placeholder 3">
            <a:extLst>
              <a:ext uri="{FF2B5EF4-FFF2-40B4-BE49-F238E27FC236}">
                <a16:creationId xmlns:a16="http://schemas.microsoft.com/office/drawing/2014/main" id="{9BCED377-2D76-E477-4643-0BFF5AC634B7}"/>
              </a:ext>
            </a:extLst>
          </p:cNvPr>
          <p:cNvSpPr>
            <a:spLocks noGrp="1"/>
          </p:cNvSpPr>
          <p:nvPr>
            <p:ph type="body" sz="quarter" idx="14"/>
          </p:nvPr>
        </p:nvSpPr>
        <p:spPr/>
        <p:txBody>
          <a:bodyPr vert="horz" lIns="91440" tIns="45720" rIns="91440" bIns="45720" rtlCol="0" anchor="t">
            <a:normAutofit/>
          </a:bodyPr>
          <a:lstStyle/>
          <a:p>
            <a:r>
              <a:rPr lang="en-US" err="1">
                <a:cs typeface="Segoe UI Semibold"/>
              </a:rPr>
              <a:t>Calendrier</a:t>
            </a:r>
            <a:r>
              <a:rPr lang="en-US">
                <a:cs typeface="Segoe UI Semibold"/>
              </a:rPr>
              <a:t> vaccinal</a:t>
            </a:r>
            <a:endParaRPr lang="en-US"/>
          </a:p>
        </p:txBody>
      </p:sp>
      <p:sp>
        <p:nvSpPr>
          <p:cNvPr id="6" name="Slide Number Placeholder 5">
            <a:extLst>
              <a:ext uri="{FF2B5EF4-FFF2-40B4-BE49-F238E27FC236}">
                <a16:creationId xmlns:a16="http://schemas.microsoft.com/office/drawing/2014/main" id="{78F2B3C0-9E11-6E03-BE5A-525DBA652632}"/>
              </a:ext>
            </a:extLst>
          </p:cNvPr>
          <p:cNvSpPr>
            <a:spLocks noGrp="1"/>
          </p:cNvSpPr>
          <p:nvPr>
            <p:ph type="sldNum" sz="quarter" idx="4"/>
          </p:nvPr>
        </p:nvSpPr>
        <p:spPr/>
        <p:txBody>
          <a:bodyPr/>
          <a:lstStyle/>
          <a:p>
            <a:fld id="{A7D211A3-7575-492B-8E98-5F9B497A4866}" type="slidenum">
              <a:rPr lang="fr-CA" smtClean="0"/>
              <a:pPr/>
              <a:t>18</a:t>
            </a:fld>
            <a:endParaRPr lang="fr-CA"/>
          </a:p>
        </p:txBody>
      </p:sp>
      <p:sp>
        <p:nvSpPr>
          <p:cNvPr id="7" name="TextBox 6">
            <a:extLst>
              <a:ext uri="{FF2B5EF4-FFF2-40B4-BE49-F238E27FC236}">
                <a16:creationId xmlns:a16="http://schemas.microsoft.com/office/drawing/2014/main" id="{53D6066A-118B-30CF-99AB-F9CA5F2D6FCA}"/>
              </a:ext>
            </a:extLst>
          </p:cNvPr>
          <p:cNvSpPr txBox="1"/>
          <p:nvPr/>
        </p:nvSpPr>
        <p:spPr>
          <a:xfrm>
            <a:off x="701867" y="2106267"/>
            <a:ext cx="716511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Segoe UI"/>
              </a:rPr>
              <a:t>Revaccination à </a:t>
            </a:r>
            <a:r>
              <a:rPr lang="en-US" err="1">
                <a:cs typeface="Segoe UI"/>
              </a:rPr>
              <a:t>partir</a:t>
            </a:r>
            <a:r>
              <a:rPr lang="en-US">
                <a:cs typeface="Segoe UI"/>
              </a:rPr>
              <a:t> de 3 à 6 </a:t>
            </a:r>
            <a:r>
              <a:rPr lang="en-US" err="1">
                <a:cs typeface="Segoe UI"/>
              </a:rPr>
              <a:t>mois</a:t>
            </a:r>
            <a:r>
              <a:rPr lang="en-US">
                <a:cs typeface="Segoe UI"/>
              </a:rPr>
              <a:t> après la </a:t>
            </a:r>
            <a:r>
              <a:rPr lang="en-US" err="1">
                <a:cs typeface="Segoe UI"/>
              </a:rPr>
              <a:t>greffe</a:t>
            </a:r>
            <a:r>
              <a:rPr lang="en-US">
                <a:cs typeface="Segoe UI"/>
              </a:rPr>
              <a:t> </a:t>
            </a:r>
            <a:r>
              <a:rPr lang="en-US" err="1">
                <a:cs typeface="Segoe UI"/>
              </a:rPr>
              <a:t>ou</a:t>
            </a:r>
            <a:r>
              <a:rPr lang="en-US">
                <a:cs typeface="Segoe UI"/>
              </a:rPr>
              <a:t> le </a:t>
            </a:r>
            <a:r>
              <a:rPr lang="en-US" err="1">
                <a:cs typeface="Segoe UI"/>
              </a:rPr>
              <a:t>traitement</a:t>
            </a:r>
            <a:r>
              <a:rPr lang="en-US">
                <a:cs typeface="Segoe UI"/>
              </a:rPr>
              <a:t> </a:t>
            </a:r>
            <a:r>
              <a:rPr lang="en-US" err="1">
                <a:cs typeface="Segoe UI"/>
              </a:rPr>
              <a:t>anticancéreux</a:t>
            </a:r>
            <a:r>
              <a:rPr lang="en-US">
                <a:cs typeface="Segoe UI"/>
              </a:rPr>
              <a:t> par CAR-T peu </a:t>
            </a:r>
            <a:r>
              <a:rPr lang="en-US" err="1">
                <a:cs typeface="Segoe UI"/>
              </a:rPr>
              <a:t>importe</a:t>
            </a:r>
            <a:r>
              <a:rPr lang="en-US">
                <a:cs typeface="Segoe UI"/>
              </a:rPr>
              <a:t> le </a:t>
            </a:r>
            <a:r>
              <a:rPr lang="en-US" err="1">
                <a:cs typeface="Segoe UI"/>
              </a:rPr>
              <a:t>nombre</a:t>
            </a:r>
            <a:r>
              <a:rPr lang="en-US">
                <a:cs typeface="Segoe UI"/>
              </a:rPr>
              <a:t> de doses de </a:t>
            </a:r>
            <a:r>
              <a:rPr lang="en-US" err="1">
                <a:cs typeface="Segoe UI"/>
              </a:rPr>
              <a:t>vaccin</a:t>
            </a:r>
            <a:r>
              <a:rPr lang="en-US">
                <a:cs typeface="Segoe UI"/>
              </a:rPr>
              <a:t> </a:t>
            </a:r>
            <a:r>
              <a:rPr lang="en-US" err="1">
                <a:cs typeface="Segoe UI"/>
              </a:rPr>
              <a:t>reçu</a:t>
            </a:r>
            <a:r>
              <a:rPr lang="en-US">
                <a:cs typeface="Segoe UI"/>
              </a:rPr>
              <a:t> au </a:t>
            </a:r>
            <a:r>
              <a:rPr lang="en-US" err="1">
                <a:cs typeface="Segoe UI"/>
              </a:rPr>
              <a:t>préalable</a:t>
            </a:r>
            <a:r>
              <a:rPr lang="en-US">
                <a:cs typeface="Segoe UI"/>
              </a:rPr>
              <a:t> </a:t>
            </a:r>
            <a:r>
              <a:rPr lang="en-US" err="1">
                <a:cs typeface="Segoe UI"/>
              </a:rPr>
              <a:t>contre</a:t>
            </a:r>
            <a:r>
              <a:rPr lang="en-US">
                <a:cs typeface="Segoe UI"/>
              </a:rPr>
              <a:t> la COVID-19. </a:t>
            </a:r>
          </a:p>
        </p:txBody>
      </p:sp>
    </p:spTree>
    <p:extLst>
      <p:ext uri="{BB962C8B-B14F-4D97-AF65-F5344CB8AC3E}">
        <p14:creationId xmlns:p14="http://schemas.microsoft.com/office/powerpoint/2010/main" val="4179185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927F8-85C6-3919-73B2-10E4CC196708}"/>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541E2924-7AE2-D60A-D9F1-46CED35F2EC8}"/>
              </a:ext>
            </a:extLst>
          </p:cNvPr>
          <p:cNvSpPr>
            <a:spLocks noGrp="1"/>
          </p:cNvSpPr>
          <p:nvPr>
            <p:ph type="body" sz="quarter" idx="14"/>
          </p:nvPr>
        </p:nvSpPr>
        <p:spPr/>
        <p:txBody>
          <a:bodyPr vert="horz" lIns="91440" tIns="45720" rIns="91440" bIns="45720" rtlCol="0" anchor="t">
            <a:normAutofit/>
          </a:bodyPr>
          <a:lstStyle/>
          <a:p>
            <a:r>
              <a:rPr lang="fr-CA">
                <a:cs typeface="Segoe UI Semibold"/>
              </a:rPr>
              <a:t>Précautions - Vaccins à ARNm </a:t>
            </a:r>
            <a:endParaRPr lang="fr-FR"/>
          </a:p>
        </p:txBody>
      </p:sp>
      <p:sp>
        <p:nvSpPr>
          <p:cNvPr id="6" name="Espace réservé du numéro de diapositive 5">
            <a:extLst>
              <a:ext uri="{FF2B5EF4-FFF2-40B4-BE49-F238E27FC236}">
                <a16:creationId xmlns:a16="http://schemas.microsoft.com/office/drawing/2014/main" id="{E9DCBAAF-1F91-4752-8CC4-4EB516D497B3}"/>
              </a:ext>
            </a:extLst>
          </p:cNvPr>
          <p:cNvSpPr>
            <a:spLocks noGrp="1"/>
          </p:cNvSpPr>
          <p:nvPr>
            <p:ph type="sldNum" sz="quarter" idx="4"/>
          </p:nvPr>
        </p:nvSpPr>
        <p:spPr/>
        <p:txBody>
          <a:bodyPr/>
          <a:lstStyle/>
          <a:p>
            <a:fld id="{A7D211A3-7575-492B-8E98-5F9B497A4866}" type="slidenum">
              <a:rPr lang="fr-CA" smtClean="0"/>
              <a:pPr/>
              <a:t>19</a:t>
            </a:fld>
            <a:endParaRPr lang="fr-CA"/>
          </a:p>
        </p:txBody>
      </p:sp>
      <p:sp>
        <p:nvSpPr>
          <p:cNvPr id="8" name="ZoneTexte 7">
            <a:extLst>
              <a:ext uri="{FF2B5EF4-FFF2-40B4-BE49-F238E27FC236}">
                <a16:creationId xmlns:a16="http://schemas.microsoft.com/office/drawing/2014/main" id="{64E90F6E-1E56-CBC1-D519-535570FD7FA0}"/>
              </a:ext>
            </a:extLst>
          </p:cNvPr>
          <p:cNvSpPr txBox="1"/>
          <p:nvPr/>
        </p:nvSpPr>
        <p:spPr>
          <a:xfrm>
            <a:off x="412500" y="1288980"/>
            <a:ext cx="8320380" cy="3693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90000"/>
              </a:lnSpc>
              <a:spcBef>
                <a:spcPts val="1000"/>
              </a:spcBef>
              <a:buFont typeface="Arial,Sans-Serif"/>
              <a:buChar char="•"/>
            </a:pPr>
            <a:r>
              <a:rPr lang="fr-CA" sz="1700" b="1">
                <a:solidFill>
                  <a:srgbClr val="170A72"/>
                </a:solidFill>
                <a:cs typeface="Segoe UI"/>
              </a:rPr>
              <a:t>Enfants avec ATCD de SIME </a:t>
            </a:r>
            <a:r>
              <a:rPr lang="fr-CA" sz="1700">
                <a:solidFill>
                  <a:srgbClr val="170A72"/>
                </a:solidFill>
                <a:cs typeface="Segoe UI"/>
              </a:rPr>
              <a:t>(Syndrome inflammatoire multisystémique de l'enfant) : attendre guérison et minimalement 90 jours pour administrer le vaccin</a:t>
            </a:r>
            <a:endParaRPr lang="en-US" sz="1700">
              <a:cs typeface="Segoe UI"/>
            </a:endParaRPr>
          </a:p>
          <a:p>
            <a:pPr marL="342900" indent="-342900">
              <a:lnSpc>
                <a:spcPct val="90000"/>
              </a:lnSpc>
              <a:spcBef>
                <a:spcPts val="1000"/>
              </a:spcBef>
              <a:buFont typeface="Arial,Sans-Serif"/>
              <a:buChar char="•"/>
            </a:pPr>
            <a:r>
              <a:rPr lang="fr-CA" sz="1700" b="1">
                <a:solidFill>
                  <a:srgbClr val="170A72"/>
                </a:solidFill>
                <a:cs typeface="Segoe UI"/>
              </a:rPr>
              <a:t>ATCD de myocardite ou péricardite dans les 28 jours post-vaccin</a:t>
            </a:r>
            <a:r>
              <a:rPr lang="fr-CA" sz="1700">
                <a:solidFill>
                  <a:srgbClr val="170A72"/>
                </a:solidFill>
                <a:cs typeface="Segoe UI"/>
              </a:rPr>
              <a:t>:</a:t>
            </a:r>
            <a:endParaRPr lang="en-US" sz="1700">
              <a:cs typeface="Segoe UI"/>
            </a:endParaRPr>
          </a:p>
          <a:p>
            <a:pPr marL="800100" lvl="1" indent="-342900">
              <a:lnSpc>
                <a:spcPct val="90000"/>
              </a:lnSpc>
              <a:spcBef>
                <a:spcPts val="500"/>
              </a:spcBef>
              <a:buFont typeface="Courier New,monospace"/>
              <a:buChar char="o"/>
            </a:pPr>
            <a:r>
              <a:rPr lang="fr-CA" sz="1700">
                <a:cs typeface="Segoe UI"/>
              </a:rPr>
              <a:t>Personnes de moins de 50 ans: discussion risques-bénéfices </a:t>
            </a:r>
            <a:endParaRPr lang="en-US" sz="1700">
              <a:cs typeface="Segoe UI"/>
            </a:endParaRPr>
          </a:p>
          <a:p>
            <a:pPr marL="800100" lvl="1" indent="-342900">
              <a:lnSpc>
                <a:spcPct val="90000"/>
              </a:lnSpc>
              <a:spcBef>
                <a:spcPts val="500"/>
              </a:spcBef>
              <a:buFont typeface="Courier New,monospace"/>
              <a:buChar char="o"/>
            </a:pPr>
            <a:r>
              <a:rPr lang="fr-CA" sz="1700">
                <a:cs typeface="Segoe UI"/>
              </a:rPr>
              <a:t>Personnes de 50 ans et plus : balance penche plus en faveur de la revaccination </a:t>
            </a:r>
            <a:endParaRPr lang="en-US" sz="1700">
              <a:cs typeface="Segoe UI"/>
            </a:endParaRPr>
          </a:p>
          <a:p>
            <a:pPr marL="800100" lvl="1" indent="-342900">
              <a:lnSpc>
                <a:spcPct val="90000"/>
              </a:lnSpc>
              <a:spcBef>
                <a:spcPts val="500"/>
              </a:spcBef>
              <a:buFont typeface="Courier New,monospace"/>
              <a:buChar char="o"/>
            </a:pPr>
            <a:r>
              <a:rPr lang="fr-CA" sz="1700">
                <a:cs typeface="Segoe UI"/>
              </a:rPr>
              <a:t>Revaccination :</a:t>
            </a:r>
            <a:r>
              <a:rPr lang="fr-CA" sz="1600">
                <a:cs typeface="Segoe UI"/>
              </a:rPr>
              <a:t> Attendre la résolution atteinte cardiaque et minimalement 90 jours depuis la dernière dose</a:t>
            </a:r>
            <a:endParaRPr lang="en-US" sz="1600">
              <a:cs typeface="Segoe UI"/>
            </a:endParaRPr>
          </a:p>
          <a:p>
            <a:pPr marL="342900" indent="-342900">
              <a:lnSpc>
                <a:spcPct val="90000"/>
              </a:lnSpc>
              <a:spcBef>
                <a:spcPts val="1000"/>
              </a:spcBef>
              <a:buFont typeface="Arial,Sans-Serif"/>
              <a:buChar char="•"/>
            </a:pPr>
            <a:r>
              <a:rPr lang="fr-CA" sz="1700" b="1">
                <a:solidFill>
                  <a:srgbClr val="170A72"/>
                </a:solidFill>
                <a:cs typeface="Segoe UI"/>
              </a:rPr>
              <a:t>ATCD de myocardite ou péricardite non liée au vaccin ou </a:t>
            </a:r>
            <a:r>
              <a:rPr lang="fr-CA" sz="1700" b="1">
                <a:solidFill>
                  <a:srgbClr val="000000"/>
                </a:solidFill>
                <a:latin typeface="Symbol"/>
                <a:sym typeface="Symbol"/>
              </a:rPr>
              <a:t>³ </a:t>
            </a:r>
            <a:r>
              <a:rPr lang="fr-CA" sz="1700" b="1">
                <a:solidFill>
                  <a:srgbClr val="170A72"/>
                </a:solidFill>
                <a:cs typeface="Segoe UI"/>
              </a:rPr>
              <a:t>28 jours post-vaccin / Symptômes cardiaques sans investigation ou investigation négative</a:t>
            </a:r>
          </a:p>
          <a:p>
            <a:pPr marL="800100" lvl="1" indent="-342900">
              <a:lnSpc>
                <a:spcPct val="90000"/>
              </a:lnSpc>
              <a:spcBef>
                <a:spcPts val="500"/>
              </a:spcBef>
              <a:buFont typeface="Courier New,monospace"/>
              <a:buChar char="o"/>
            </a:pPr>
            <a:r>
              <a:rPr lang="fr-CA" sz="1700">
                <a:cs typeface="Segoe UI"/>
              </a:rPr>
              <a:t>Vaccination suite à la résolution de l'atteinte cardiaque et au moins 90 jours après dernière dose</a:t>
            </a:r>
            <a:endParaRPr lang="en-US" sz="1700">
              <a:cs typeface="Segoe UI"/>
            </a:endParaRPr>
          </a:p>
          <a:p>
            <a:pPr algn="l"/>
            <a:endParaRPr lang="fr-CA">
              <a:cs typeface="Segoe UI"/>
            </a:endParaRPr>
          </a:p>
        </p:txBody>
      </p:sp>
    </p:spTree>
    <p:extLst>
      <p:ext uri="{BB962C8B-B14F-4D97-AF65-F5344CB8AC3E}">
        <p14:creationId xmlns:p14="http://schemas.microsoft.com/office/powerpoint/2010/main" val="1174614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C5A45-D29A-12BC-F6CD-5F4C75D5D90B}"/>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E1FB862C-F0DE-538B-10E2-545589186EBA}"/>
              </a:ext>
            </a:extLst>
          </p:cNvPr>
          <p:cNvSpPr>
            <a:spLocks noGrp="1"/>
          </p:cNvSpPr>
          <p:nvPr>
            <p:ph type="body" sz="quarter" idx="14"/>
          </p:nvPr>
        </p:nvSpPr>
        <p:spPr/>
        <p:txBody>
          <a:bodyPr vert="horz" lIns="91440" tIns="45720" rIns="91440" bIns="45720" rtlCol="0" anchor="t">
            <a:normAutofit/>
          </a:bodyPr>
          <a:lstStyle/>
          <a:p>
            <a:r>
              <a:rPr lang="fr-CA">
                <a:cs typeface="Segoe UI Semibold"/>
              </a:rPr>
              <a:t>Précautions - Vaccins à ARNm </a:t>
            </a:r>
            <a:endParaRPr lang="fr-FR"/>
          </a:p>
        </p:txBody>
      </p:sp>
      <p:sp>
        <p:nvSpPr>
          <p:cNvPr id="6" name="Espace réservé du numéro de diapositive 5">
            <a:extLst>
              <a:ext uri="{FF2B5EF4-FFF2-40B4-BE49-F238E27FC236}">
                <a16:creationId xmlns:a16="http://schemas.microsoft.com/office/drawing/2014/main" id="{54683CA0-97A7-316E-8E7C-9394BEDFC52E}"/>
              </a:ext>
            </a:extLst>
          </p:cNvPr>
          <p:cNvSpPr>
            <a:spLocks noGrp="1"/>
          </p:cNvSpPr>
          <p:nvPr>
            <p:ph type="sldNum" sz="quarter" idx="4"/>
          </p:nvPr>
        </p:nvSpPr>
        <p:spPr/>
        <p:txBody>
          <a:bodyPr/>
          <a:lstStyle/>
          <a:p>
            <a:fld id="{A7D211A3-7575-492B-8E98-5F9B497A4866}" type="slidenum">
              <a:rPr lang="fr-CA" smtClean="0"/>
              <a:pPr/>
              <a:t>20</a:t>
            </a:fld>
            <a:endParaRPr lang="fr-CA"/>
          </a:p>
        </p:txBody>
      </p:sp>
      <p:sp>
        <p:nvSpPr>
          <p:cNvPr id="8" name="ZoneTexte 7">
            <a:extLst>
              <a:ext uri="{FF2B5EF4-FFF2-40B4-BE49-F238E27FC236}">
                <a16:creationId xmlns:a16="http://schemas.microsoft.com/office/drawing/2014/main" id="{B76BFAD7-546A-49E2-5AF7-E00BCD518884}"/>
              </a:ext>
            </a:extLst>
          </p:cNvPr>
          <p:cNvSpPr txBox="1"/>
          <p:nvPr/>
        </p:nvSpPr>
        <p:spPr>
          <a:xfrm>
            <a:off x="420120" y="1669980"/>
            <a:ext cx="7947000" cy="18030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90000"/>
              </a:lnSpc>
              <a:spcBef>
                <a:spcPts val="1000"/>
              </a:spcBef>
              <a:buFont typeface="Arial,Sans-Serif"/>
              <a:buChar char="•"/>
            </a:pPr>
            <a:r>
              <a:rPr lang="fr-CA" sz="1700" b="1">
                <a:solidFill>
                  <a:srgbClr val="170A72"/>
                </a:solidFill>
                <a:cs typeface="Segoe UI"/>
              </a:rPr>
              <a:t>Syndrome Guillain-Barré (SGB)</a:t>
            </a:r>
            <a:endParaRPr lang="en-US" sz="1700" b="1">
              <a:cs typeface="Segoe UI"/>
            </a:endParaRPr>
          </a:p>
          <a:p>
            <a:pPr marL="800100" lvl="1" indent="-342900">
              <a:lnSpc>
                <a:spcPct val="90000"/>
              </a:lnSpc>
              <a:spcBef>
                <a:spcPts val="1000"/>
              </a:spcBef>
              <a:buFont typeface="Courier New,monospace"/>
              <a:buChar char="o"/>
            </a:pPr>
            <a:r>
              <a:rPr lang="fr-CA" sz="1700">
                <a:cs typeface="Segoe UI"/>
              </a:rPr>
              <a:t>Survenu 6 semaines </a:t>
            </a:r>
            <a:r>
              <a:rPr lang="fr-CA" sz="1700" err="1">
                <a:cs typeface="Segoe UI"/>
              </a:rPr>
              <a:t>post-vaccin</a:t>
            </a:r>
            <a:r>
              <a:rPr lang="fr-CA" sz="1700">
                <a:cs typeface="Segoe UI"/>
              </a:rPr>
              <a:t> : vaccination suite discussion avec médecin traitant des risques-bénéfices </a:t>
            </a:r>
          </a:p>
          <a:p>
            <a:pPr marL="800100" lvl="1" indent="-342900">
              <a:lnSpc>
                <a:spcPct val="90000"/>
              </a:lnSpc>
              <a:spcBef>
                <a:spcPts val="1000"/>
              </a:spcBef>
              <a:buFont typeface="Courier New,monospace"/>
              <a:buChar char="o"/>
            </a:pPr>
            <a:r>
              <a:rPr lang="fr-CA" sz="1700">
                <a:cs typeface="Segoe UI"/>
              </a:rPr>
              <a:t>SGB non lié à un vaccin ou lié à un autre vaccin: sécuritaire d'administrer le vaccin à ARNm contre la COVID-19</a:t>
            </a:r>
          </a:p>
          <a:p>
            <a:endParaRPr lang="fr-CA">
              <a:cs typeface="Segoe UI"/>
            </a:endParaRPr>
          </a:p>
        </p:txBody>
      </p:sp>
    </p:spTree>
    <p:extLst>
      <p:ext uri="{BB962C8B-B14F-4D97-AF65-F5344CB8AC3E}">
        <p14:creationId xmlns:p14="http://schemas.microsoft.com/office/powerpoint/2010/main" val="2937889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EEC4E-A0DE-69FC-E3B0-1CD9DEDAD6BC}"/>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E7BCB195-9E90-EA76-6B06-1363DEA55E89}"/>
              </a:ext>
            </a:extLst>
          </p:cNvPr>
          <p:cNvSpPr>
            <a:spLocks noGrp="1"/>
          </p:cNvSpPr>
          <p:nvPr>
            <p:ph type="body" sz="quarter" idx="14"/>
          </p:nvPr>
        </p:nvSpPr>
        <p:spPr/>
        <p:txBody>
          <a:bodyPr vert="horz" lIns="91440" tIns="45720" rIns="91440" bIns="45720" rtlCol="0" anchor="t">
            <a:normAutofit/>
          </a:bodyPr>
          <a:lstStyle/>
          <a:p>
            <a:r>
              <a:rPr lang="fr-CA">
                <a:cs typeface="Segoe UI Semibold"/>
              </a:rPr>
              <a:t>Contre-indications – Vaccins à ARNm </a:t>
            </a:r>
            <a:endParaRPr lang="fr-FR"/>
          </a:p>
        </p:txBody>
      </p:sp>
      <p:sp>
        <p:nvSpPr>
          <p:cNvPr id="6" name="Espace réservé du numéro de diapositive 5">
            <a:extLst>
              <a:ext uri="{FF2B5EF4-FFF2-40B4-BE49-F238E27FC236}">
                <a16:creationId xmlns:a16="http://schemas.microsoft.com/office/drawing/2014/main" id="{4C1F7143-39D2-9211-0EA3-467D3D2140CE}"/>
              </a:ext>
            </a:extLst>
          </p:cNvPr>
          <p:cNvSpPr>
            <a:spLocks noGrp="1"/>
          </p:cNvSpPr>
          <p:nvPr>
            <p:ph type="sldNum" sz="quarter" idx="4"/>
          </p:nvPr>
        </p:nvSpPr>
        <p:spPr/>
        <p:txBody>
          <a:bodyPr/>
          <a:lstStyle/>
          <a:p>
            <a:fld id="{A7D211A3-7575-492B-8E98-5F9B497A4866}" type="slidenum">
              <a:rPr lang="fr-CA" smtClean="0"/>
              <a:pPr/>
              <a:t>21</a:t>
            </a:fld>
            <a:endParaRPr lang="fr-CA"/>
          </a:p>
        </p:txBody>
      </p:sp>
      <p:sp>
        <p:nvSpPr>
          <p:cNvPr id="7" name="ZoneTexte 6">
            <a:extLst>
              <a:ext uri="{FF2B5EF4-FFF2-40B4-BE49-F238E27FC236}">
                <a16:creationId xmlns:a16="http://schemas.microsoft.com/office/drawing/2014/main" id="{405F3E48-97DD-3DDA-BB0A-6444EA7D1A75}"/>
              </a:ext>
            </a:extLst>
          </p:cNvPr>
          <p:cNvSpPr txBox="1"/>
          <p:nvPr/>
        </p:nvSpPr>
        <p:spPr>
          <a:xfrm>
            <a:off x="949380" y="1728900"/>
            <a:ext cx="7254000" cy="2066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fr-CA" sz="2200" b="1">
                <a:solidFill>
                  <a:srgbClr val="170A72"/>
                </a:solidFill>
                <a:cs typeface="Segoe UI"/>
              </a:rPr>
              <a:t>Anaphylaxie </a:t>
            </a:r>
            <a:endParaRPr lang="fr-FR" sz="2200" b="1">
              <a:cs typeface="Segoe UI"/>
            </a:endParaRPr>
          </a:p>
          <a:p>
            <a:pPr marL="342900" indent="-342900">
              <a:lnSpc>
                <a:spcPct val="90000"/>
              </a:lnSpc>
              <a:spcBef>
                <a:spcPts val="1000"/>
              </a:spcBef>
              <a:buFont typeface="Arial,Sans-Serif"/>
              <a:buChar char="•"/>
            </a:pPr>
            <a:r>
              <a:rPr lang="fr-CA" sz="2000">
                <a:solidFill>
                  <a:schemeClr val="tx2"/>
                </a:solidFill>
                <a:cs typeface="Segoe UI"/>
              </a:rPr>
              <a:t>Dose antérieure du même vaccin ou </a:t>
            </a:r>
          </a:p>
          <a:p>
            <a:pPr marL="342900" indent="-342900">
              <a:lnSpc>
                <a:spcPct val="90000"/>
              </a:lnSpc>
              <a:spcBef>
                <a:spcPts val="1000"/>
              </a:spcBef>
              <a:buFont typeface="Arial,Sans-Serif"/>
              <a:buChar char="•"/>
            </a:pPr>
            <a:r>
              <a:rPr lang="fr-CA" sz="2000">
                <a:solidFill>
                  <a:schemeClr val="tx2"/>
                </a:solidFill>
                <a:cs typeface="Segoe UI"/>
              </a:rPr>
              <a:t>Autre produit ayant les mêmes composantes, principalement </a:t>
            </a:r>
            <a:r>
              <a:rPr lang="fr-CA" sz="2000" b="1" err="1">
                <a:solidFill>
                  <a:schemeClr val="tx2"/>
                </a:solidFill>
                <a:cs typeface="Segoe UI"/>
              </a:rPr>
              <a:t>polyéthylèneglycol</a:t>
            </a:r>
            <a:r>
              <a:rPr lang="fr-CA" sz="2000" b="1">
                <a:solidFill>
                  <a:schemeClr val="tx2"/>
                </a:solidFill>
                <a:cs typeface="Segoe UI"/>
              </a:rPr>
              <a:t> </a:t>
            </a:r>
            <a:r>
              <a:rPr lang="fr-CA" sz="2000">
                <a:solidFill>
                  <a:schemeClr val="tx2"/>
                </a:solidFill>
                <a:cs typeface="Segoe UI"/>
              </a:rPr>
              <a:t>et le </a:t>
            </a:r>
            <a:r>
              <a:rPr lang="fr-CA" sz="2000" b="1" err="1">
                <a:solidFill>
                  <a:schemeClr val="tx2"/>
                </a:solidFill>
                <a:cs typeface="Segoe UI"/>
              </a:rPr>
              <a:t>trométamol</a:t>
            </a:r>
            <a:r>
              <a:rPr lang="fr-CA" sz="2000">
                <a:solidFill>
                  <a:schemeClr val="tx2"/>
                </a:solidFill>
                <a:cs typeface="Segoe UI"/>
              </a:rPr>
              <a:t> (aussi nommé : </a:t>
            </a:r>
            <a:r>
              <a:rPr lang="fr-CA" sz="2000" err="1">
                <a:solidFill>
                  <a:schemeClr val="tx2"/>
                </a:solidFill>
                <a:cs typeface="Segoe UI"/>
              </a:rPr>
              <a:t>trométhamine</a:t>
            </a:r>
            <a:r>
              <a:rPr lang="fr-CA" sz="2000">
                <a:solidFill>
                  <a:schemeClr val="tx2"/>
                </a:solidFill>
                <a:cs typeface="Segoe UI"/>
              </a:rPr>
              <a:t>).</a:t>
            </a:r>
          </a:p>
          <a:p>
            <a:pPr algn="l"/>
            <a:endParaRPr lang="fr-CA">
              <a:cs typeface="Segoe UI"/>
            </a:endParaRPr>
          </a:p>
        </p:txBody>
      </p:sp>
    </p:spTree>
    <p:extLst>
      <p:ext uri="{BB962C8B-B14F-4D97-AF65-F5344CB8AC3E}">
        <p14:creationId xmlns:p14="http://schemas.microsoft.com/office/powerpoint/2010/main" val="510078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1792D-105E-1099-8BE2-51A5768F4136}"/>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2E9691A-9CC7-D982-AF64-8F3A25454D1E}"/>
              </a:ext>
            </a:extLst>
          </p:cNvPr>
          <p:cNvSpPr>
            <a:spLocks noGrp="1"/>
          </p:cNvSpPr>
          <p:nvPr>
            <p:ph type="title"/>
          </p:nvPr>
        </p:nvSpPr>
        <p:spPr>
          <a:xfrm>
            <a:off x="2713132" y="1959421"/>
            <a:ext cx="6120680" cy="535531"/>
          </a:xfrm>
        </p:spPr>
        <p:txBody>
          <a:bodyPr/>
          <a:lstStyle/>
          <a:p>
            <a:r>
              <a:rPr lang="fr-FR">
                <a:cs typeface="Segoe UI Semibold"/>
              </a:rPr>
              <a:t>Vaccination contre le VRS</a:t>
            </a:r>
          </a:p>
        </p:txBody>
      </p:sp>
      <p:sp>
        <p:nvSpPr>
          <p:cNvPr id="4" name="Espace réservé du numéro de diapositive 3">
            <a:extLst>
              <a:ext uri="{FF2B5EF4-FFF2-40B4-BE49-F238E27FC236}">
                <a16:creationId xmlns:a16="http://schemas.microsoft.com/office/drawing/2014/main" id="{D584BD0B-1AD9-D519-4CCE-38A567A1D942}"/>
              </a:ext>
            </a:extLst>
          </p:cNvPr>
          <p:cNvSpPr>
            <a:spLocks noGrp="1"/>
          </p:cNvSpPr>
          <p:nvPr>
            <p:ph type="sldNum" sz="quarter" idx="4294967295"/>
          </p:nvPr>
        </p:nvSpPr>
        <p:spPr>
          <a:xfrm>
            <a:off x="7086600" y="4767263"/>
            <a:ext cx="2057400" cy="274637"/>
          </a:xfrm>
        </p:spPr>
        <p:txBody>
          <a:bodyPr/>
          <a:lstStyle/>
          <a:p>
            <a:fld id="{55DDBC63-AA34-4C27-924A-AC3A8202F7BB}" type="slidenum">
              <a:rPr lang="fr-CA" smtClean="0"/>
              <a:t>22</a:t>
            </a:fld>
            <a:endParaRPr lang="fr-CA"/>
          </a:p>
        </p:txBody>
      </p:sp>
      <p:cxnSp>
        <p:nvCxnSpPr>
          <p:cNvPr id="5" name="Connecteur droit avec flèche 4">
            <a:extLst>
              <a:ext uri="{FF2B5EF4-FFF2-40B4-BE49-F238E27FC236}">
                <a16:creationId xmlns:a16="http://schemas.microsoft.com/office/drawing/2014/main" id="{C067CB4E-976F-C884-D095-632AF7802997}"/>
              </a:ext>
            </a:extLst>
          </p:cNvPr>
          <p:cNvCxnSpPr/>
          <p:nvPr/>
        </p:nvCxnSpPr>
        <p:spPr>
          <a:xfrm>
            <a:off x="2113207" y="2534200"/>
            <a:ext cx="6573491" cy="97"/>
          </a:xfrm>
          <a:prstGeom prst="straightConnector1">
            <a:avLst/>
          </a:prstGeom>
          <a:ln>
            <a:solidFill>
              <a:srgbClr val="4472C4"/>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2695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C80D2-0C88-45DC-5C30-8FC235336F93}"/>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E7E9A7D6-B2E3-CF66-6DA7-BDA91758648C}"/>
              </a:ext>
            </a:extLst>
          </p:cNvPr>
          <p:cNvSpPr>
            <a:spLocks noGrp="1"/>
          </p:cNvSpPr>
          <p:nvPr>
            <p:ph type="body" sz="quarter" idx="14"/>
          </p:nvPr>
        </p:nvSpPr>
        <p:spPr>
          <a:xfrm>
            <a:off x="628650" y="578386"/>
            <a:ext cx="7885113" cy="503238"/>
          </a:xfrm>
        </p:spPr>
        <p:txBody>
          <a:bodyPr vert="horz" lIns="91440" tIns="45720" rIns="91440" bIns="45720" rtlCol="0" anchor="t">
            <a:normAutofit fontScale="85000" lnSpcReduction="10000"/>
          </a:bodyPr>
          <a:lstStyle/>
          <a:p>
            <a:r>
              <a:rPr lang="fr-CA">
                <a:cs typeface="Segoe UI Semibold"/>
              </a:rPr>
              <a:t>Programme d'immunisation contre le virus respiratoire syncytial</a:t>
            </a:r>
          </a:p>
        </p:txBody>
      </p:sp>
      <p:sp>
        <p:nvSpPr>
          <p:cNvPr id="6" name="Espace réservé du numéro de diapositive 5">
            <a:extLst>
              <a:ext uri="{FF2B5EF4-FFF2-40B4-BE49-F238E27FC236}">
                <a16:creationId xmlns:a16="http://schemas.microsoft.com/office/drawing/2014/main" id="{B8F8911F-1244-F320-5A32-27353CB39A55}"/>
              </a:ext>
            </a:extLst>
          </p:cNvPr>
          <p:cNvSpPr>
            <a:spLocks noGrp="1"/>
          </p:cNvSpPr>
          <p:nvPr>
            <p:ph type="sldNum" sz="quarter" idx="4"/>
          </p:nvPr>
        </p:nvSpPr>
        <p:spPr/>
        <p:txBody>
          <a:bodyPr/>
          <a:lstStyle/>
          <a:p>
            <a:fld id="{A7D211A3-7575-492B-8E98-5F9B497A4866}" type="slidenum">
              <a:rPr lang="fr-CA" smtClean="0"/>
              <a:pPr/>
              <a:t>23</a:t>
            </a:fld>
            <a:endParaRPr lang="fr-CA"/>
          </a:p>
        </p:txBody>
      </p:sp>
      <p:sp>
        <p:nvSpPr>
          <p:cNvPr id="3" name="Espace réservé du texte 4">
            <a:extLst>
              <a:ext uri="{FF2B5EF4-FFF2-40B4-BE49-F238E27FC236}">
                <a16:creationId xmlns:a16="http://schemas.microsoft.com/office/drawing/2014/main" id="{D161DD49-9CD4-371B-776E-5C778BCAC76D}"/>
              </a:ext>
            </a:extLst>
          </p:cNvPr>
          <p:cNvSpPr txBox="1">
            <a:spLocks/>
          </p:cNvSpPr>
          <p:nvPr/>
        </p:nvSpPr>
        <p:spPr>
          <a:xfrm>
            <a:off x="664162" y="1491646"/>
            <a:ext cx="7843568" cy="3650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cs typeface="Segoe UI"/>
              </a:rPr>
              <a:t>Chez l'adulte : les taux de complications et de mortalité sont  similaires ou même pires (tout dépendant des études regardées) à l'influenza </a:t>
            </a:r>
            <a:endParaRPr lang="en-US">
              <a:cs typeface="Segoe UI"/>
            </a:endParaRPr>
          </a:p>
          <a:p>
            <a:pPr marL="0" indent="0">
              <a:buNone/>
            </a:pPr>
            <a:endParaRPr lang="fr-FR">
              <a:cs typeface="Segoe UI"/>
            </a:endParaRPr>
          </a:p>
          <a:p>
            <a:pPr marL="0" indent="0">
              <a:buNone/>
            </a:pPr>
            <a:r>
              <a:rPr lang="fr-FR">
                <a:cs typeface="Segoe UI"/>
              </a:rPr>
              <a:t>Bénéfices observés avec la vaccination : </a:t>
            </a:r>
            <a:endParaRPr lang="en-US">
              <a:cs typeface="Segoe UI"/>
            </a:endParaRPr>
          </a:p>
          <a:p>
            <a:r>
              <a:rPr lang="fr-FR">
                <a:cs typeface="Segoe UI"/>
              </a:rPr>
              <a:t>Diminution des hospitalisations et des décès secondaires au VRS </a:t>
            </a:r>
          </a:p>
          <a:p>
            <a:r>
              <a:rPr lang="fr-FR">
                <a:cs typeface="Segoe UI"/>
              </a:rPr>
              <a:t>Prévenir les complications graves associées au VRS (infarctus du myocarde, AVC, exacerbation maladie pulmonaire chronique...)</a:t>
            </a:r>
          </a:p>
        </p:txBody>
      </p:sp>
    </p:spTree>
    <p:extLst>
      <p:ext uri="{BB962C8B-B14F-4D97-AF65-F5344CB8AC3E}">
        <p14:creationId xmlns:p14="http://schemas.microsoft.com/office/powerpoint/2010/main" val="2624646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7E709-8109-6AC3-9C8A-A2F2DCC7FE89}"/>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2CBBCCD-E970-B33E-597D-48F8F40B62D6}"/>
              </a:ext>
            </a:extLst>
          </p:cNvPr>
          <p:cNvSpPr>
            <a:spLocks noGrp="1"/>
          </p:cNvSpPr>
          <p:nvPr>
            <p:ph type="body" sz="quarter" idx="14"/>
          </p:nvPr>
        </p:nvSpPr>
        <p:spPr>
          <a:xfrm>
            <a:off x="628650" y="578386"/>
            <a:ext cx="7885113" cy="503238"/>
          </a:xfrm>
        </p:spPr>
        <p:txBody>
          <a:bodyPr vert="horz" lIns="91440" tIns="45720" rIns="91440" bIns="45720" rtlCol="0" anchor="t">
            <a:normAutofit fontScale="85000" lnSpcReduction="10000"/>
          </a:bodyPr>
          <a:lstStyle/>
          <a:p>
            <a:r>
              <a:rPr lang="fr-CA">
                <a:cs typeface="Segoe UI Semibold"/>
              </a:rPr>
              <a:t>Programme d'immunisation contre le virus respiratoire syncytial</a:t>
            </a:r>
          </a:p>
        </p:txBody>
      </p:sp>
      <p:sp>
        <p:nvSpPr>
          <p:cNvPr id="6" name="Espace réservé du numéro de diapositive 5">
            <a:extLst>
              <a:ext uri="{FF2B5EF4-FFF2-40B4-BE49-F238E27FC236}">
                <a16:creationId xmlns:a16="http://schemas.microsoft.com/office/drawing/2014/main" id="{A1FA432F-0D21-22A5-6CF6-E50C22C2ED6E}"/>
              </a:ext>
            </a:extLst>
          </p:cNvPr>
          <p:cNvSpPr>
            <a:spLocks noGrp="1"/>
          </p:cNvSpPr>
          <p:nvPr>
            <p:ph type="sldNum" sz="quarter" idx="4"/>
          </p:nvPr>
        </p:nvSpPr>
        <p:spPr/>
        <p:txBody>
          <a:bodyPr/>
          <a:lstStyle/>
          <a:p>
            <a:fld id="{A7D211A3-7575-492B-8E98-5F9B497A4866}" type="slidenum">
              <a:rPr lang="fr-CA" smtClean="0"/>
              <a:pPr/>
              <a:t>24</a:t>
            </a:fld>
            <a:endParaRPr lang="fr-CA"/>
          </a:p>
        </p:txBody>
      </p:sp>
      <p:sp>
        <p:nvSpPr>
          <p:cNvPr id="3" name="Espace réservé du texte 4">
            <a:extLst>
              <a:ext uri="{FF2B5EF4-FFF2-40B4-BE49-F238E27FC236}">
                <a16:creationId xmlns:a16="http://schemas.microsoft.com/office/drawing/2014/main" id="{B180AC96-1844-540F-F9E7-154CF824B854}"/>
              </a:ext>
            </a:extLst>
          </p:cNvPr>
          <p:cNvSpPr txBox="1">
            <a:spLocks/>
          </p:cNvSpPr>
          <p:nvPr/>
        </p:nvSpPr>
        <p:spPr>
          <a:xfrm>
            <a:off x="664162" y="1491646"/>
            <a:ext cx="7843568" cy="3650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cs typeface="Segoe UI"/>
              </a:rPr>
              <a:t>Efficacité : </a:t>
            </a:r>
            <a:endParaRPr lang="en-US"/>
          </a:p>
          <a:p>
            <a:pPr marL="0" indent="0">
              <a:buNone/>
            </a:pPr>
            <a:r>
              <a:rPr lang="fr-FR">
                <a:cs typeface="Segoe UI"/>
              </a:rPr>
              <a:t>Plus d'étude nécessaire pour connaitre l'efficacité à long terme des vaccins (plus de 2 ans). </a:t>
            </a:r>
            <a:endParaRPr lang="fr-FR"/>
          </a:p>
          <a:p>
            <a:pPr marL="0" indent="0">
              <a:buNone/>
            </a:pPr>
            <a:r>
              <a:rPr lang="fr-FR">
                <a:cs typeface="Segoe UI"/>
              </a:rPr>
              <a:t>Impossible de comparer les vaccins (pas d'études comparatives)</a:t>
            </a:r>
          </a:p>
          <a:p>
            <a:pPr marL="0" indent="0">
              <a:buNone/>
            </a:pPr>
            <a:r>
              <a:rPr lang="fr-FR">
                <a:cs typeface="Segoe UI"/>
              </a:rPr>
              <a:t>Pour les deux vaccins qui seront utilisés cette année : </a:t>
            </a:r>
            <a:endParaRPr lang="fr-FR"/>
          </a:p>
          <a:p>
            <a:r>
              <a:rPr lang="fr-FR">
                <a:cs typeface="Segoe UI"/>
              </a:rPr>
              <a:t>Efficacité autour de 82%</a:t>
            </a:r>
          </a:p>
          <a:p>
            <a:pPr lvl="1">
              <a:buFont typeface="Courier New" panose="020B0604020202020204" pitchFamily="34" charset="0"/>
              <a:buChar char="o"/>
            </a:pPr>
            <a:r>
              <a:rPr lang="fr-FR">
                <a:cs typeface="Segoe UI"/>
              </a:rPr>
              <a:t>Saison 1 : Efficacité de 82% contre les infections à VRS et de 94% contre les infections sévères </a:t>
            </a:r>
          </a:p>
          <a:p>
            <a:pPr lvl="1">
              <a:buFont typeface="Courier New" panose="020B0604020202020204" pitchFamily="34" charset="0"/>
              <a:buChar char="o"/>
            </a:pPr>
            <a:r>
              <a:rPr lang="fr-FR">
                <a:cs typeface="Segoe UI"/>
              </a:rPr>
              <a:t>Saison 2 : Faible diminution efficacité : 73% contre les infections VRS et 78,6% contre les infections sévères</a:t>
            </a:r>
          </a:p>
        </p:txBody>
      </p:sp>
    </p:spTree>
    <p:extLst>
      <p:ext uri="{BB962C8B-B14F-4D97-AF65-F5344CB8AC3E}">
        <p14:creationId xmlns:p14="http://schemas.microsoft.com/office/powerpoint/2010/main" val="105473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08B3475A-6301-F620-7CF2-88D06546672E}"/>
              </a:ext>
            </a:extLst>
          </p:cNvPr>
          <p:cNvSpPr>
            <a:spLocks noGrp="1"/>
          </p:cNvSpPr>
          <p:nvPr>
            <p:ph idx="1"/>
          </p:nvPr>
        </p:nvSpPr>
        <p:spPr>
          <a:xfrm>
            <a:off x="628650" y="1387331"/>
            <a:ext cx="7892472" cy="3498994"/>
          </a:xfrm>
        </p:spPr>
        <p:txBody>
          <a:bodyPr vert="horz" lIns="91440" tIns="45720" rIns="91440" bIns="45720" rtlCol="0" anchor="t">
            <a:normAutofit fontScale="92500" lnSpcReduction="10000"/>
          </a:bodyPr>
          <a:lstStyle/>
          <a:p>
            <a:pPr marL="0" indent="0">
              <a:buNone/>
            </a:pPr>
            <a:r>
              <a:rPr lang="fr-FR" sz="1600">
                <a:cs typeface="Segoe UI"/>
              </a:rPr>
              <a:t>Vaccination gratuite (Programme québécois d'immunisation)</a:t>
            </a:r>
          </a:p>
          <a:p>
            <a:r>
              <a:rPr lang="fr-FR" sz="1600">
                <a:solidFill>
                  <a:srgbClr val="17213D"/>
                </a:solidFill>
                <a:cs typeface="Segoe UI"/>
              </a:rPr>
              <a:t>Personnes de 60 ans et plus résidant en CHSLD ou RI-SAPA.</a:t>
            </a:r>
            <a:endParaRPr lang="fr-FR" sz="1600">
              <a:cs typeface="Segoe UI"/>
            </a:endParaRPr>
          </a:p>
          <a:p>
            <a:r>
              <a:rPr lang="fr-FR" sz="1600">
                <a:solidFill>
                  <a:srgbClr val="17213D"/>
                </a:solidFill>
                <a:cs typeface="Segoe UI"/>
              </a:rPr>
              <a:t>Personnes de 75 ans et plus résidant en RPA de catégories 3 ou 4.</a:t>
            </a:r>
            <a:endParaRPr lang="fr-FR" sz="1600">
              <a:cs typeface="Segoe UI"/>
            </a:endParaRPr>
          </a:p>
          <a:p>
            <a:r>
              <a:rPr lang="fr-FR" sz="1600">
                <a:solidFill>
                  <a:srgbClr val="17213D"/>
                </a:solidFill>
                <a:cs typeface="Segoe UI"/>
              </a:rPr>
              <a:t>Personnes de 18 ans et plus ayant reçu une greffe de cellules souches hématopoïétiques dans les deux dernières années ou une greffe pulmonaire.</a:t>
            </a:r>
          </a:p>
          <a:p>
            <a:endParaRPr lang="fr-FR" sz="1600">
              <a:solidFill>
                <a:srgbClr val="17213D"/>
              </a:solidFill>
              <a:cs typeface="Segoe UI"/>
            </a:endParaRPr>
          </a:p>
          <a:p>
            <a:pPr marL="0" indent="0">
              <a:buNone/>
            </a:pPr>
            <a:r>
              <a:rPr lang="fr-FR" sz="1600">
                <a:cs typeface="Segoe UI"/>
              </a:rPr>
              <a:t>Vaccination gratuite (Programme pilote fédéral)</a:t>
            </a:r>
          </a:p>
          <a:p>
            <a:pPr marL="342900" indent="-342900"/>
            <a:r>
              <a:rPr lang="fr-FR" sz="1600">
                <a:solidFill>
                  <a:srgbClr val="17213D"/>
                </a:solidFill>
                <a:cs typeface="Segoe UI"/>
              </a:rPr>
              <a:t>Personnes de 75 ans et plus résidant en RPA de catégories 1 et 2.</a:t>
            </a:r>
            <a:endParaRPr lang="fr-FR" sz="1600">
              <a:solidFill>
                <a:srgbClr val="170A72"/>
              </a:solidFill>
              <a:cs typeface="Segoe UI"/>
            </a:endParaRPr>
          </a:p>
          <a:p>
            <a:pPr marL="342900" indent="-342900"/>
            <a:r>
              <a:rPr lang="fr-FR" sz="1600">
                <a:solidFill>
                  <a:srgbClr val="17213D"/>
                </a:solidFill>
                <a:cs typeface="Segoe UI"/>
              </a:rPr>
              <a:t>Personnes de 75 ans et plus vivant en communauté.</a:t>
            </a:r>
          </a:p>
          <a:p>
            <a:pPr marL="0" indent="0">
              <a:buNone/>
            </a:pPr>
            <a:endParaRPr lang="fr-FR" sz="1600">
              <a:solidFill>
                <a:srgbClr val="17213D"/>
              </a:solidFill>
              <a:cs typeface="Segoe UI"/>
            </a:endParaRPr>
          </a:p>
          <a:p>
            <a:pPr>
              <a:buNone/>
            </a:pPr>
            <a:r>
              <a:rPr lang="fr-FR" sz="1500">
                <a:cs typeface="Segoe UI"/>
              </a:rPr>
              <a:t>RAPPEL: Une personne ayant déjà été vaccinée contre le VRS dans une campagne antérieure n'a pas à être revaccinée pour la saison 2026-2027</a:t>
            </a:r>
          </a:p>
          <a:p>
            <a:pPr marL="0" indent="0">
              <a:buNone/>
            </a:pPr>
            <a:endParaRPr lang="fr-FR" sz="1600">
              <a:solidFill>
                <a:srgbClr val="17213D"/>
              </a:solidFill>
              <a:cs typeface="Segoe UI"/>
            </a:endParaRPr>
          </a:p>
        </p:txBody>
      </p:sp>
      <p:sp>
        <p:nvSpPr>
          <p:cNvPr id="5" name="Espace réservé du texte 4">
            <a:extLst>
              <a:ext uri="{FF2B5EF4-FFF2-40B4-BE49-F238E27FC236}">
                <a16:creationId xmlns:a16="http://schemas.microsoft.com/office/drawing/2014/main" id="{30137665-80D5-1945-6006-AFFE7A87CE53}"/>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Vaccination VRS</a:t>
            </a:r>
            <a:endParaRPr lang="fr-FR"/>
          </a:p>
        </p:txBody>
      </p:sp>
      <p:sp>
        <p:nvSpPr>
          <p:cNvPr id="4" name="Espace réservé du numéro de diapositive 3">
            <a:extLst>
              <a:ext uri="{FF2B5EF4-FFF2-40B4-BE49-F238E27FC236}">
                <a16:creationId xmlns:a16="http://schemas.microsoft.com/office/drawing/2014/main" id="{BFCBAE36-A374-0DE7-0AD0-6F2BDD9A26C8}"/>
              </a:ext>
            </a:extLst>
          </p:cNvPr>
          <p:cNvSpPr>
            <a:spLocks noGrp="1"/>
          </p:cNvSpPr>
          <p:nvPr>
            <p:ph type="sldNum" sz="quarter" idx="4"/>
          </p:nvPr>
        </p:nvSpPr>
        <p:spPr/>
        <p:txBody>
          <a:bodyPr/>
          <a:lstStyle/>
          <a:p>
            <a:fld id="{55DDBC63-AA34-4C27-924A-AC3A8202F7BB}" type="slidenum">
              <a:rPr lang="fr-CA" smtClean="0"/>
              <a:t>25</a:t>
            </a:fld>
            <a:endParaRPr lang="fr-CA"/>
          </a:p>
        </p:txBody>
      </p:sp>
    </p:spTree>
    <p:extLst>
      <p:ext uri="{BB962C8B-B14F-4D97-AF65-F5344CB8AC3E}">
        <p14:creationId xmlns:p14="http://schemas.microsoft.com/office/powerpoint/2010/main" val="3701749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018460D-5CE8-F6F3-1966-D170E23F0344}"/>
              </a:ext>
            </a:extLst>
          </p:cNvPr>
          <p:cNvGraphicFramePr>
            <a:graphicFrameLocks noGrp="1"/>
          </p:cNvGraphicFramePr>
          <p:nvPr>
            <p:ph idx="1"/>
            <p:extLst>
              <p:ext uri="{D42A27DB-BD31-4B8C-83A1-F6EECF244321}">
                <p14:modId xmlns:p14="http://schemas.microsoft.com/office/powerpoint/2010/main" val="1991886470"/>
              </p:ext>
            </p:extLst>
          </p:nvPr>
        </p:nvGraphicFramePr>
        <p:xfrm>
          <a:off x="674377" y="1773873"/>
          <a:ext cx="7886698" cy="1772920"/>
        </p:xfrm>
        <a:graphic>
          <a:graphicData uri="http://schemas.openxmlformats.org/drawingml/2006/table">
            <a:tbl>
              <a:tblPr firstRow="1" bandRow="1">
                <a:tableStyleId>{5C22544A-7EE6-4342-B048-85BDC9FD1C3A}</a:tableStyleId>
              </a:tblPr>
              <a:tblGrid>
                <a:gridCol w="3117272">
                  <a:extLst>
                    <a:ext uri="{9D8B030D-6E8A-4147-A177-3AD203B41FA5}">
                      <a16:colId xmlns:a16="http://schemas.microsoft.com/office/drawing/2014/main" val="3890099239"/>
                    </a:ext>
                  </a:extLst>
                </a:gridCol>
                <a:gridCol w="4769426">
                  <a:extLst>
                    <a:ext uri="{9D8B030D-6E8A-4147-A177-3AD203B41FA5}">
                      <a16:colId xmlns:a16="http://schemas.microsoft.com/office/drawing/2014/main" val="2501798424"/>
                    </a:ext>
                  </a:extLst>
                </a:gridCol>
              </a:tblGrid>
              <a:tr h="370840">
                <a:tc>
                  <a:txBody>
                    <a:bodyPr/>
                    <a:lstStyle/>
                    <a:p>
                      <a:pPr lvl="0" algn="ctr">
                        <a:buNone/>
                      </a:pPr>
                      <a:r>
                        <a:rPr lang="fr-CA" sz="1600"/>
                        <a:t>Vaccins disponibles </a:t>
                      </a:r>
                    </a:p>
                  </a:txBody>
                  <a:tcPr anchor="ctr">
                    <a:solidFill>
                      <a:schemeClr val="accent6">
                        <a:lumMod val="60000"/>
                        <a:lumOff val="40000"/>
                      </a:schemeClr>
                    </a:solidFill>
                  </a:tcPr>
                </a:tc>
                <a:tc>
                  <a:txBody>
                    <a:bodyPr/>
                    <a:lstStyle/>
                    <a:p>
                      <a:pPr lvl="0" algn="ctr">
                        <a:buNone/>
                      </a:pPr>
                      <a:r>
                        <a:rPr lang="fr-CA" sz="1600"/>
                        <a:t>Présentation</a:t>
                      </a:r>
                    </a:p>
                  </a:txBody>
                  <a:tcPr anchor="ctr">
                    <a:solidFill>
                      <a:schemeClr val="accent6">
                        <a:lumMod val="60000"/>
                        <a:lumOff val="40000"/>
                      </a:schemeClr>
                    </a:solidFill>
                  </a:tcPr>
                </a:tc>
                <a:extLst>
                  <a:ext uri="{0D108BD9-81ED-4DB2-BD59-A6C34878D82A}">
                    <a16:rowId xmlns:a16="http://schemas.microsoft.com/office/drawing/2014/main" val="3428989300"/>
                  </a:ext>
                </a:extLst>
              </a:tr>
              <a:tr h="370840">
                <a:tc>
                  <a:txBody>
                    <a:bodyPr/>
                    <a:lstStyle/>
                    <a:p>
                      <a:pPr marL="0" indent="0">
                        <a:buNone/>
                      </a:pPr>
                      <a:r>
                        <a:rPr lang="fr-CA" sz="1600" b="0"/>
                        <a:t>Programme québécois d'immunisation :</a:t>
                      </a:r>
                      <a:r>
                        <a:rPr lang="fr-CA" sz="1600"/>
                        <a:t> </a:t>
                      </a:r>
                    </a:p>
                    <a:p>
                      <a:pPr marL="0" lvl="0" indent="0">
                        <a:buNone/>
                      </a:pPr>
                      <a:r>
                        <a:rPr lang="fr-CA" sz="1600" b="1" err="1"/>
                        <a:t>Arexvy</a:t>
                      </a:r>
                      <a:r>
                        <a:rPr lang="fr-CA" sz="1600" b="1"/>
                        <a:t> (</a:t>
                      </a:r>
                      <a:r>
                        <a:rPr lang="fr-CA" sz="1600" b="1" err="1"/>
                        <a:t>RSVpreF</a:t>
                      </a:r>
                      <a:r>
                        <a:rPr lang="fr-CA" sz="1600" b="1"/>
                        <a:t>)</a:t>
                      </a:r>
                      <a:endParaRPr lang="fr-CA" b="1"/>
                    </a:p>
                  </a:txBody>
                  <a:tcPr>
                    <a:solidFill>
                      <a:schemeClr val="bg1">
                        <a:lumMod val="95000"/>
                      </a:schemeClr>
                    </a:solidFill>
                  </a:tcPr>
                </a:tc>
                <a:tc>
                  <a:txBody>
                    <a:bodyPr/>
                    <a:lstStyle/>
                    <a:p>
                      <a:pPr marL="0" indent="0">
                        <a:buNone/>
                      </a:pPr>
                      <a:r>
                        <a:rPr lang="fr-CA" sz="1600"/>
                        <a:t>Fiole unidose de vaccin lyophilisé, seringue préremplie de diluant et adaptateur pour fiole.</a:t>
                      </a:r>
                    </a:p>
                    <a:p>
                      <a:pPr marL="0" lvl="0" indent="0">
                        <a:buNone/>
                      </a:pPr>
                      <a:r>
                        <a:rPr lang="fr-CA" sz="1600"/>
                        <a:t>Doit être reconstitué.</a:t>
                      </a:r>
                    </a:p>
                  </a:txBody>
                  <a:tcPr>
                    <a:solidFill>
                      <a:schemeClr val="bg1">
                        <a:lumMod val="95000"/>
                      </a:schemeClr>
                    </a:solidFill>
                  </a:tcPr>
                </a:tc>
                <a:extLst>
                  <a:ext uri="{0D108BD9-81ED-4DB2-BD59-A6C34878D82A}">
                    <a16:rowId xmlns:a16="http://schemas.microsoft.com/office/drawing/2014/main" val="3206600881"/>
                  </a:ext>
                </a:extLst>
              </a:tr>
              <a:tr h="370839">
                <a:tc>
                  <a:txBody>
                    <a:bodyPr/>
                    <a:lstStyle/>
                    <a:p>
                      <a:pPr marL="0" lvl="0" indent="0">
                        <a:buNone/>
                      </a:pPr>
                      <a:r>
                        <a:rPr lang="fr-CA" sz="1600"/>
                        <a:t>Programme pilote fédéral : </a:t>
                      </a:r>
                    </a:p>
                    <a:p>
                      <a:pPr lvl="0" algn="l">
                        <a:lnSpc>
                          <a:spcPct val="100000"/>
                        </a:lnSpc>
                        <a:spcBef>
                          <a:spcPts val="0"/>
                        </a:spcBef>
                        <a:spcAft>
                          <a:spcPts val="0"/>
                        </a:spcAft>
                        <a:buNone/>
                      </a:pPr>
                      <a:r>
                        <a:rPr lang="fr-CA" sz="1600" b="1" i="0" u="none" strike="noStrike" noProof="0" err="1">
                          <a:latin typeface="Segoe UI"/>
                          <a:cs typeface="Segoe UI"/>
                        </a:rPr>
                        <a:t>mRESVIA</a:t>
                      </a:r>
                      <a:endParaRPr lang="fr-CA" sz="1600" b="1" i="0" u="none" strike="noStrike" noProof="0">
                        <a:latin typeface="Segoe UI"/>
                        <a:cs typeface="Segoe UI"/>
                      </a:endParaRPr>
                    </a:p>
                  </a:txBody>
                  <a:tcPr>
                    <a:solidFill>
                      <a:schemeClr val="bg1">
                        <a:lumMod val="95000"/>
                      </a:schemeClr>
                    </a:solidFill>
                  </a:tcPr>
                </a:tc>
                <a:tc>
                  <a:txBody>
                    <a:bodyPr/>
                    <a:lstStyle/>
                    <a:p>
                      <a:pPr marL="0" lvl="0" indent="0">
                        <a:buNone/>
                      </a:pPr>
                      <a:r>
                        <a:rPr lang="fr-CA" sz="1600"/>
                        <a:t>Seringue préremplie à dose unique.</a:t>
                      </a:r>
                    </a:p>
                  </a:txBody>
                  <a:tcPr>
                    <a:solidFill>
                      <a:schemeClr val="bg1">
                        <a:lumMod val="95000"/>
                      </a:schemeClr>
                    </a:solidFill>
                  </a:tcPr>
                </a:tc>
                <a:extLst>
                  <a:ext uri="{0D108BD9-81ED-4DB2-BD59-A6C34878D82A}">
                    <a16:rowId xmlns:a16="http://schemas.microsoft.com/office/drawing/2014/main" val="1734585995"/>
                  </a:ext>
                </a:extLst>
              </a:tr>
            </a:tbl>
          </a:graphicData>
        </a:graphic>
      </p:graphicFrame>
      <p:sp>
        <p:nvSpPr>
          <p:cNvPr id="3" name="Espace réservé du texte 2">
            <a:extLst>
              <a:ext uri="{FF2B5EF4-FFF2-40B4-BE49-F238E27FC236}">
                <a16:creationId xmlns:a16="http://schemas.microsoft.com/office/drawing/2014/main" id="{9F7A4FE0-EBF3-2C9C-126A-5D442949FBFD}"/>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Vaccins disponibles pour l'année 2026-2027</a:t>
            </a:r>
            <a:endParaRPr lang="fr-FR"/>
          </a:p>
        </p:txBody>
      </p:sp>
      <p:sp>
        <p:nvSpPr>
          <p:cNvPr id="6" name="Espace réservé du numéro de diapositive 5">
            <a:extLst>
              <a:ext uri="{FF2B5EF4-FFF2-40B4-BE49-F238E27FC236}">
                <a16:creationId xmlns:a16="http://schemas.microsoft.com/office/drawing/2014/main" id="{09923999-D72C-D512-F804-8CC34181CA52}"/>
              </a:ext>
            </a:extLst>
          </p:cNvPr>
          <p:cNvSpPr>
            <a:spLocks noGrp="1"/>
          </p:cNvSpPr>
          <p:nvPr>
            <p:ph type="sldNum" sz="quarter" idx="4"/>
          </p:nvPr>
        </p:nvSpPr>
        <p:spPr/>
        <p:txBody>
          <a:bodyPr/>
          <a:lstStyle/>
          <a:p>
            <a:fld id="{A7D211A3-7575-492B-8E98-5F9B497A4866}" type="slidenum">
              <a:rPr lang="fr-CA" smtClean="0"/>
              <a:pPr/>
              <a:t>26</a:t>
            </a:fld>
            <a:endParaRPr lang="fr-CA"/>
          </a:p>
        </p:txBody>
      </p:sp>
    </p:spTree>
    <p:extLst>
      <p:ext uri="{BB962C8B-B14F-4D97-AF65-F5344CB8AC3E}">
        <p14:creationId xmlns:p14="http://schemas.microsoft.com/office/powerpoint/2010/main" val="2234873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20BA8-78F0-4CF6-7E9B-32C80C1B4517}"/>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952BA53B-3D98-CE08-9CB1-9F0D576E48B6}"/>
              </a:ext>
            </a:extLst>
          </p:cNvPr>
          <p:cNvSpPr>
            <a:spLocks noGrp="1"/>
          </p:cNvSpPr>
          <p:nvPr>
            <p:ph idx="1"/>
          </p:nvPr>
        </p:nvSpPr>
        <p:spPr>
          <a:xfrm>
            <a:off x="628650" y="1387331"/>
            <a:ext cx="7892472" cy="3498994"/>
          </a:xfrm>
        </p:spPr>
        <p:txBody>
          <a:bodyPr vert="horz" lIns="91440" tIns="45720" rIns="91440" bIns="45720" rtlCol="0" anchor="t">
            <a:normAutofit/>
          </a:bodyPr>
          <a:lstStyle/>
          <a:p>
            <a:pPr marL="0" indent="0">
              <a:buNone/>
            </a:pPr>
            <a:endParaRPr lang="fr-FR" sz="1600">
              <a:solidFill>
                <a:srgbClr val="17213D"/>
              </a:solidFill>
              <a:cs typeface="Segoe UI"/>
            </a:endParaRPr>
          </a:p>
          <a:p>
            <a:pPr marL="0" indent="0">
              <a:buNone/>
            </a:pPr>
            <a:endParaRPr lang="fr-FR" sz="1500">
              <a:cs typeface="Segoe UI"/>
            </a:endParaRPr>
          </a:p>
        </p:txBody>
      </p:sp>
      <p:sp>
        <p:nvSpPr>
          <p:cNvPr id="5" name="Espace réservé du texte 4">
            <a:extLst>
              <a:ext uri="{FF2B5EF4-FFF2-40B4-BE49-F238E27FC236}">
                <a16:creationId xmlns:a16="http://schemas.microsoft.com/office/drawing/2014/main" id="{33BA0061-8B77-14E2-49BE-0E2DB21E85E0}"/>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Vaccination VRS – Contre-indications </a:t>
            </a:r>
            <a:endParaRPr lang="fr-FR"/>
          </a:p>
        </p:txBody>
      </p:sp>
      <p:sp>
        <p:nvSpPr>
          <p:cNvPr id="4" name="Espace réservé du numéro de diapositive 3">
            <a:extLst>
              <a:ext uri="{FF2B5EF4-FFF2-40B4-BE49-F238E27FC236}">
                <a16:creationId xmlns:a16="http://schemas.microsoft.com/office/drawing/2014/main" id="{4F5ABB46-2376-F7E4-80F3-F8B34A406BC6}"/>
              </a:ext>
            </a:extLst>
          </p:cNvPr>
          <p:cNvSpPr>
            <a:spLocks noGrp="1"/>
          </p:cNvSpPr>
          <p:nvPr>
            <p:ph type="sldNum" sz="quarter" idx="4"/>
          </p:nvPr>
        </p:nvSpPr>
        <p:spPr/>
        <p:txBody>
          <a:bodyPr/>
          <a:lstStyle/>
          <a:p>
            <a:fld id="{55DDBC63-AA34-4C27-924A-AC3A8202F7BB}" type="slidenum">
              <a:rPr lang="fr-CA" smtClean="0"/>
              <a:t>27</a:t>
            </a:fld>
            <a:endParaRPr lang="fr-CA"/>
          </a:p>
        </p:txBody>
      </p:sp>
      <p:sp>
        <p:nvSpPr>
          <p:cNvPr id="3" name="ZoneTexte 2">
            <a:extLst>
              <a:ext uri="{FF2B5EF4-FFF2-40B4-BE49-F238E27FC236}">
                <a16:creationId xmlns:a16="http://schemas.microsoft.com/office/drawing/2014/main" id="{47D33285-E89F-8BA4-38A6-4C7A240E0607}"/>
              </a:ext>
            </a:extLst>
          </p:cNvPr>
          <p:cNvSpPr txBox="1"/>
          <p:nvPr/>
        </p:nvSpPr>
        <p:spPr>
          <a:xfrm>
            <a:off x="1309076" y="1787769"/>
            <a:ext cx="6836506" cy="13562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fr-CA" sz="2200" b="1">
                <a:solidFill>
                  <a:srgbClr val="170A72"/>
                </a:solidFill>
                <a:cs typeface="Segoe UI"/>
              </a:rPr>
              <a:t>Anaphylaxie </a:t>
            </a:r>
            <a:endParaRPr lang="fr-FR" sz="2200">
              <a:cs typeface="Segoe UI"/>
            </a:endParaRPr>
          </a:p>
          <a:p>
            <a:pPr marL="342900" indent="-342900">
              <a:lnSpc>
                <a:spcPct val="90000"/>
              </a:lnSpc>
              <a:spcBef>
                <a:spcPts val="1000"/>
              </a:spcBef>
              <a:buFont typeface="Arial,Sans-Serif"/>
              <a:buChar char="•"/>
            </a:pPr>
            <a:r>
              <a:rPr lang="fr-CA" sz="2000">
                <a:solidFill>
                  <a:srgbClr val="170A72"/>
                </a:solidFill>
                <a:cs typeface="Segoe UI"/>
              </a:rPr>
              <a:t>Dose antérieure du même vaccin ou autre produit avec composante identique</a:t>
            </a:r>
            <a:endParaRPr lang="en-US" sz="2000">
              <a:cs typeface="Segoe UI"/>
            </a:endParaRPr>
          </a:p>
          <a:p>
            <a:pPr algn="l"/>
            <a:endParaRPr lang="fr-CA">
              <a:cs typeface="Segoe UI"/>
            </a:endParaRPr>
          </a:p>
        </p:txBody>
      </p:sp>
    </p:spTree>
    <p:extLst>
      <p:ext uri="{BB962C8B-B14F-4D97-AF65-F5344CB8AC3E}">
        <p14:creationId xmlns:p14="http://schemas.microsoft.com/office/powerpoint/2010/main" val="575858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CA9E3-98CF-A338-CE63-726C3268F25F}"/>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E75BB1C7-8C6C-38FB-13A9-01CED8807C0C}"/>
              </a:ext>
            </a:extLst>
          </p:cNvPr>
          <p:cNvSpPr>
            <a:spLocks noGrp="1"/>
          </p:cNvSpPr>
          <p:nvPr>
            <p:ph idx="1"/>
          </p:nvPr>
        </p:nvSpPr>
        <p:spPr>
          <a:xfrm>
            <a:off x="628650" y="1387331"/>
            <a:ext cx="7892472" cy="3498994"/>
          </a:xfrm>
        </p:spPr>
        <p:txBody>
          <a:bodyPr vert="horz" lIns="91440" tIns="45720" rIns="91440" bIns="45720" rtlCol="0" anchor="t">
            <a:normAutofit/>
          </a:bodyPr>
          <a:lstStyle/>
          <a:p>
            <a:pPr marL="0" indent="0">
              <a:buNone/>
            </a:pPr>
            <a:endParaRPr lang="fr-FR" sz="1600">
              <a:solidFill>
                <a:srgbClr val="17213D"/>
              </a:solidFill>
              <a:cs typeface="Segoe UI"/>
            </a:endParaRPr>
          </a:p>
          <a:p>
            <a:pPr marL="0" indent="0">
              <a:buNone/>
            </a:pPr>
            <a:endParaRPr lang="fr-FR" sz="1500">
              <a:cs typeface="Segoe UI"/>
            </a:endParaRPr>
          </a:p>
        </p:txBody>
      </p:sp>
      <p:sp>
        <p:nvSpPr>
          <p:cNvPr id="5" name="Espace réservé du texte 4">
            <a:extLst>
              <a:ext uri="{FF2B5EF4-FFF2-40B4-BE49-F238E27FC236}">
                <a16:creationId xmlns:a16="http://schemas.microsoft.com/office/drawing/2014/main" id="{2BE44FA6-9542-0FA8-460A-8E9C38D37D7E}"/>
              </a:ext>
            </a:extLst>
          </p:cNvPr>
          <p:cNvSpPr>
            <a:spLocks noGrp="1"/>
          </p:cNvSpPr>
          <p:nvPr>
            <p:ph type="body" sz="quarter" idx="13"/>
          </p:nvPr>
        </p:nvSpPr>
        <p:spPr/>
        <p:txBody>
          <a:bodyPr vert="horz" lIns="91440" tIns="45720" rIns="91440" bIns="45720" rtlCol="0" anchor="t">
            <a:normAutofit/>
          </a:bodyPr>
          <a:lstStyle/>
          <a:p>
            <a:r>
              <a:rPr lang="fr-FR">
                <a:cs typeface="Segoe UI Semibold"/>
              </a:rPr>
              <a:t>Vaccination VRS – Précautions</a:t>
            </a:r>
            <a:endParaRPr lang="fr-FR"/>
          </a:p>
        </p:txBody>
      </p:sp>
      <p:sp>
        <p:nvSpPr>
          <p:cNvPr id="4" name="Espace réservé du numéro de diapositive 3">
            <a:extLst>
              <a:ext uri="{FF2B5EF4-FFF2-40B4-BE49-F238E27FC236}">
                <a16:creationId xmlns:a16="http://schemas.microsoft.com/office/drawing/2014/main" id="{0B4BEF33-186C-6BA9-7B9F-7E0B67CE1FC6}"/>
              </a:ext>
            </a:extLst>
          </p:cNvPr>
          <p:cNvSpPr>
            <a:spLocks noGrp="1"/>
          </p:cNvSpPr>
          <p:nvPr>
            <p:ph type="sldNum" sz="quarter" idx="4"/>
          </p:nvPr>
        </p:nvSpPr>
        <p:spPr/>
        <p:txBody>
          <a:bodyPr/>
          <a:lstStyle/>
          <a:p>
            <a:fld id="{55DDBC63-AA34-4C27-924A-AC3A8202F7BB}" type="slidenum">
              <a:rPr lang="fr-CA" smtClean="0"/>
              <a:t>28</a:t>
            </a:fld>
            <a:endParaRPr lang="fr-CA"/>
          </a:p>
        </p:txBody>
      </p:sp>
      <p:sp>
        <p:nvSpPr>
          <p:cNvPr id="6" name="Sous-titre 1">
            <a:extLst>
              <a:ext uri="{FF2B5EF4-FFF2-40B4-BE49-F238E27FC236}">
                <a16:creationId xmlns:a16="http://schemas.microsoft.com/office/drawing/2014/main" id="{5EA0A9D9-DC31-6EB7-EC16-9D7CB683074C}"/>
              </a:ext>
            </a:extLst>
          </p:cNvPr>
          <p:cNvSpPr txBox="1">
            <a:spLocks/>
          </p:cNvSpPr>
          <p:nvPr/>
        </p:nvSpPr>
        <p:spPr>
          <a:xfrm>
            <a:off x="628650" y="1806431"/>
            <a:ext cx="7892472" cy="349899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A" sz="2200" b="1">
                <a:solidFill>
                  <a:srgbClr val="170A72"/>
                </a:solidFill>
                <a:cs typeface="Segoe UI"/>
              </a:rPr>
              <a:t>Aucune particularité </a:t>
            </a:r>
            <a:endParaRPr lang="fr-FR"/>
          </a:p>
          <a:p>
            <a:pPr marL="0" indent="0">
              <a:buFont typeface="Arial" panose="020B0604020202020204" pitchFamily="34" charset="0"/>
              <a:buNone/>
            </a:pPr>
            <a:endParaRPr lang="fr-FR" sz="1600">
              <a:solidFill>
                <a:srgbClr val="17213D"/>
              </a:solidFill>
              <a:cs typeface="Segoe UI"/>
            </a:endParaRPr>
          </a:p>
        </p:txBody>
      </p:sp>
    </p:spTree>
    <p:extLst>
      <p:ext uri="{BB962C8B-B14F-4D97-AF65-F5344CB8AC3E}">
        <p14:creationId xmlns:p14="http://schemas.microsoft.com/office/powerpoint/2010/main" val="541337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032F5-C211-D43F-47BE-1810D40FCC34}"/>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7FF3B101-4603-AD34-CA7B-AA0820A53A1B}"/>
              </a:ext>
            </a:extLst>
          </p:cNvPr>
          <p:cNvSpPr>
            <a:spLocks noGrp="1"/>
          </p:cNvSpPr>
          <p:nvPr>
            <p:ph idx="1"/>
          </p:nvPr>
        </p:nvSpPr>
        <p:spPr>
          <a:xfrm>
            <a:off x="628650" y="1387331"/>
            <a:ext cx="7892472" cy="3498994"/>
          </a:xfrm>
        </p:spPr>
        <p:txBody>
          <a:bodyPr vert="horz" lIns="91440" tIns="45720" rIns="91440" bIns="45720" rtlCol="0" anchor="t">
            <a:normAutofit/>
          </a:bodyPr>
          <a:lstStyle/>
          <a:p>
            <a:pPr marL="285750" indent="-285750"/>
            <a:r>
              <a:rPr lang="fr-FR" sz="1600">
                <a:solidFill>
                  <a:srgbClr val="17213D"/>
                </a:solidFill>
                <a:cs typeface="Segoe UI"/>
              </a:rPr>
              <a:t>Nourrissons qui naissent pendant la saison du VRS </a:t>
            </a:r>
          </a:p>
          <a:p>
            <a:pPr marL="285750" indent="-285750"/>
            <a:endParaRPr lang="fr-FR" sz="1600">
              <a:solidFill>
                <a:srgbClr val="17213D"/>
              </a:solidFill>
              <a:cs typeface="Segoe UI"/>
            </a:endParaRPr>
          </a:p>
          <a:p>
            <a:pPr marL="285750" indent="-285750"/>
            <a:r>
              <a:rPr lang="fr-FR" sz="1600">
                <a:solidFill>
                  <a:srgbClr val="17213D"/>
                </a:solidFill>
                <a:cs typeface="Segoe UI"/>
              </a:rPr>
              <a:t>Nourrissons qui n'ont pas reçu l'anticorps monoclonal contre le VRS</a:t>
            </a:r>
          </a:p>
          <a:p>
            <a:pPr marL="742950" lvl="1" indent="-285750">
              <a:buFont typeface="Courier New" panose="020B0604020202020204" pitchFamily="34" charset="0"/>
              <a:buChar char="o"/>
            </a:pPr>
            <a:r>
              <a:rPr lang="fr-FR" sz="1400">
                <a:solidFill>
                  <a:srgbClr val="17213D"/>
                </a:solidFill>
                <a:cs typeface="Segoe UI"/>
              </a:rPr>
              <a:t>Nourrissons âgés ≤ 6 mois au 30 septembre (DDN à partir 1</a:t>
            </a:r>
            <a:r>
              <a:rPr lang="fr-FR" sz="1400" baseline="30000">
                <a:solidFill>
                  <a:srgbClr val="17213D"/>
                </a:solidFill>
                <a:cs typeface="Segoe UI"/>
              </a:rPr>
              <a:t>er</a:t>
            </a:r>
            <a:r>
              <a:rPr lang="fr-FR" sz="1400">
                <a:solidFill>
                  <a:srgbClr val="17213D"/>
                </a:solidFill>
                <a:cs typeface="Segoe UI"/>
              </a:rPr>
              <a:t> avril)</a:t>
            </a:r>
          </a:p>
          <a:p>
            <a:pPr marL="742950" lvl="1" indent="-285750">
              <a:buFont typeface="Courier New" panose="020B0604020202020204" pitchFamily="34" charset="0"/>
              <a:buChar char="o"/>
            </a:pPr>
            <a:r>
              <a:rPr lang="fr-FR" sz="1400">
                <a:solidFill>
                  <a:srgbClr val="17213D"/>
                </a:solidFill>
                <a:cs typeface="Segoe UI"/>
              </a:rPr>
              <a:t>Nourrissons âgés ≤ 8 mois au 30 septembre (DDN à partir 1</a:t>
            </a:r>
            <a:r>
              <a:rPr lang="fr-FR" sz="1400" baseline="30000">
                <a:solidFill>
                  <a:srgbClr val="17213D"/>
                </a:solidFill>
                <a:cs typeface="Segoe UI"/>
              </a:rPr>
              <a:t>er</a:t>
            </a:r>
            <a:r>
              <a:rPr lang="fr-FR" sz="1400">
                <a:solidFill>
                  <a:srgbClr val="17213D"/>
                </a:solidFill>
                <a:cs typeface="Segoe UI"/>
              </a:rPr>
              <a:t> février) présentant une condition de vulnérabilité (se référer au PIQ) ou être nés à moins de 37 semaines de grossesse</a:t>
            </a:r>
          </a:p>
          <a:p>
            <a:pPr marL="742950" lvl="1" indent="-285750">
              <a:buFont typeface="Courier New" panose="020B0604020202020204" pitchFamily="34" charset="0"/>
              <a:buChar char="o"/>
            </a:pPr>
            <a:endParaRPr lang="fr-FR" sz="1400">
              <a:solidFill>
                <a:srgbClr val="17213D"/>
              </a:solidFill>
              <a:cs typeface="Segoe UI"/>
            </a:endParaRPr>
          </a:p>
          <a:p>
            <a:pPr marL="285750" indent="-285750"/>
            <a:r>
              <a:rPr lang="fr-FR" sz="1600">
                <a:solidFill>
                  <a:srgbClr val="17213D"/>
                </a:solidFill>
                <a:cs typeface="Segoe UI"/>
              </a:rPr>
              <a:t>Nourrissons qui sont à leur 2</a:t>
            </a:r>
            <a:r>
              <a:rPr lang="fr-FR" sz="1600" baseline="30000">
                <a:solidFill>
                  <a:srgbClr val="17213D"/>
                </a:solidFill>
                <a:cs typeface="Segoe UI"/>
              </a:rPr>
              <a:t>e</a:t>
            </a:r>
            <a:r>
              <a:rPr lang="fr-FR" sz="1600">
                <a:solidFill>
                  <a:srgbClr val="17213D"/>
                </a:solidFill>
                <a:cs typeface="Segoe UI"/>
              </a:rPr>
              <a:t> saison de VRS</a:t>
            </a:r>
          </a:p>
          <a:p>
            <a:pPr marL="742950" lvl="1" indent="-285750">
              <a:buFont typeface="Courier New" panose="020B0604020202020204" pitchFamily="34" charset="0"/>
              <a:buChar char="o"/>
            </a:pPr>
            <a:r>
              <a:rPr lang="fr-FR" sz="1400">
                <a:solidFill>
                  <a:srgbClr val="17213D"/>
                </a:solidFill>
                <a:cs typeface="Segoe UI"/>
              </a:rPr>
              <a:t>Nourrissons âgés ≤ 19 mois au 30 septembre (DDN à partir 1</a:t>
            </a:r>
            <a:r>
              <a:rPr lang="fr-FR" sz="1400" baseline="30000">
                <a:solidFill>
                  <a:srgbClr val="17213D"/>
                </a:solidFill>
                <a:cs typeface="Segoe UI"/>
              </a:rPr>
              <a:t>er</a:t>
            </a:r>
            <a:r>
              <a:rPr lang="fr-FR" sz="1400">
                <a:solidFill>
                  <a:srgbClr val="17213D"/>
                </a:solidFill>
                <a:cs typeface="Segoe UI"/>
              </a:rPr>
              <a:t> mars 2025) présentant une condition de vulnérabilité (se référer au PIQ)</a:t>
            </a:r>
          </a:p>
          <a:p>
            <a:pPr marL="742950" lvl="1" indent="-285750">
              <a:buFont typeface="Courier New" panose="020B0604020202020204" pitchFamily="34" charset="0"/>
              <a:buChar char="o"/>
            </a:pPr>
            <a:r>
              <a:rPr lang="fr-FR" sz="1400">
                <a:solidFill>
                  <a:srgbClr val="17213D"/>
                </a:solidFill>
                <a:cs typeface="Segoe UI"/>
              </a:rPr>
              <a:t>Ils pourraient recevoir une 2</a:t>
            </a:r>
            <a:r>
              <a:rPr lang="fr-FR" sz="1400" baseline="30000">
                <a:solidFill>
                  <a:srgbClr val="17213D"/>
                </a:solidFill>
                <a:cs typeface="Segoe UI"/>
              </a:rPr>
              <a:t>e</a:t>
            </a:r>
            <a:r>
              <a:rPr lang="fr-FR" sz="1400">
                <a:solidFill>
                  <a:srgbClr val="17213D"/>
                </a:solidFill>
                <a:cs typeface="Segoe UI"/>
              </a:rPr>
              <a:t> dose dans leur 2</a:t>
            </a:r>
            <a:r>
              <a:rPr lang="fr-FR" sz="1400" baseline="30000">
                <a:solidFill>
                  <a:srgbClr val="17213D"/>
                </a:solidFill>
                <a:cs typeface="Segoe UI"/>
              </a:rPr>
              <a:t>e</a:t>
            </a:r>
            <a:r>
              <a:rPr lang="fr-FR" sz="1400">
                <a:solidFill>
                  <a:srgbClr val="17213D"/>
                </a:solidFill>
                <a:cs typeface="Segoe UI"/>
              </a:rPr>
              <a:t> saison</a:t>
            </a:r>
          </a:p>
        </p:txBody>
      </p:sp>
      <p:sp>
        <p:nvSpPr>
          <p:cNvPr id="5" name="Espace réservé du texte 4">
            <a:extLst>
              <a:ext uri="{FF2B5EF4-FFF2-40B4-BE49-F238E27FC236}">
                <a16:creationId xmlns:a16="http://schemas.microsoft.com/office/drawing/2014/main" id="{7A656884-8CC8-2DBC-0644-252E13990972}"/>
              </a:ext>
            </a:extLst>
          </p:cNvPr>
          <p:cNvSpPr>
            <a:spLocks noGrp="1"/>
          </p:cNvSpPr>
          <p:nvPr>
            <p:ph type="body" sz="quarter" idx="13"/>
          </p:nvPr>
        </p:nvSpPr>
        <p:spPr>
          <a:xfrm>
            <a:off x="366494" y="555526"/>
            <a:ext cx="7885113" cy="503238"/>
          </a:xfrm>
        </p:spPr>
        <p:txBody>
          <a:bodyPr vert="horz" lIns="91440" tIns="45720" rIns="91440" bIns="45720" rtlCol="0" anchor="t">
            <a:normAutofit fontScale="92500"/>
          </a:bodyPr>
          <a:lstStyle/>
          <a:p>
            <a:r>
              <a:rPr lang="fr-FR">
                <a:cs typeface="Segoe UI Semibold"/>
              </a:rPr>
              <a:t>Anticorps monoclonaux – </a:t>
            </a:r>
            <a:r>
              <a:rPr lang="fr-FR" err="1">
                <a:cs typeface="Segoe UI Semibold"/>
              </a:rPr>
              <a:t>Nirsevimab</a:t>
            </a:r>
            <a:r>
              <a:rPr lang="fr-FR">
                <a:cs typeface="Segoe UI Semibold"/>
              </a:rPr>
              <a:t> - Gratuité 2026-2027</a:t>
            </a:r>
          </a:p>
          <a:p>
            <a:endParaRPr lang="fr-FR">
              <a:cs typeface="Segoe UI Semibold"/>
            </a:endParaRPr>
          </a:p>
        </p:txBody>
      </p:sp>
      <p:sp>
        <p:nvSpPr>
          <p:cNvPr id="4" name="Espace réservé du numéro de diapositive 3">
            <a:extLst>
              <a:ext uri="{FF2B5EF4-FFF2-40B4-BE49-F238E27FC236}">
                <a16:creationId xmlns:a16="http://schemas.microsoft.com/office/drawing/2014/main" id="{7BB751EA-97D8-962F-CCC4-EE83A875E528}"/>
              </a:ext>
            </a:extLst>
          </p:cNvPr>
          <p:cNvSpPr>
            <a:spLocks noGrp="1"/>
          </p:cNvSpPr>
          <p:nvPr>
            <p:ph type="sldNum" sz="quarter" idx="4"/>
          </p:nvPr>
        </p:nvSpPr>
        <p:spPr/>
        <p:txBody>
          <a:bodyPr/>
          <a:lstStyle/>
          <a:p>
            <a:fld id="{55DDBC63-AA34-4C27-924A-AC3A8202F7BB}" type="slidenum">
              <a:rPr lang="fr-CA" smtClean="0"/>
              <a:t>29</a:t>
            </a:fld>
            <a:endParaRPr lang="fr-CA"/>
          </a:p>
        </p:txBody>
      </p:sp>
    </p:spTree>
    <p:extLst>
      <p:ext uri="{BB962C8B-B14F-4D97-AF65-F5344CB8AC3E}">
        <p14:creationId xmlns:p14="http://schemas.microsoft.com/office/powerpoint/2010/main" val="3287757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FBD18-FC80-9670-93F0-13DB7EDAFB87}"/>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71AE2BFD-C12D-AE9C-9CC0-040F40846038}"/>
              </a:ext>
            </a:extLst>
          </p:cNvPr>
          <p:cNvSpPr>
            <a:spLocks noGrp="1"/>
          </p:cNvSpPr>
          <p:nvPr>
            <p:ph idx="1"/>
          </p:nvPr>
        </p:nvSpPr>
        <p:spPr>
          <a:xfrm>
            <a:off x="628650" y="1806431"/>
            <a:ext cx="7892472" cy="3498994"/>
          </a:xfrm>
        </p:spPr>
        <p:txBody>
          <a:bodyPr vert="horz" lIns="91440" tIns="45720" rIns="91440" bIns="45720" rtlCol="0" anchor="t">
            <a:normAutofit/>
          </a:bodyPr>
          <a:lstStyle/>
          <a:p>
            <a:pPr marL="0" indent="0">
              <a:buNone/>
            </a:pPr>
            <a:r>
              <a:rPr lang="fr-CA" sz="2200" b="1">
                <a:solidFill>
                  <a:srgbClr val="170A72"/>
                </a:solidFill>
                <a:cs typeface="Segoe UI"/>
              </a:rPr>
              <a:t>Anaphylaxie </a:t>
            </a:r>
            <a:endParaRPr lang="fr-FR" sz="2200">
              <a:solidFill>
                <a:srgbClr val="17213D"/>
              </a:solidFill>
              <a:cs typeface="Segoe UI"/>
            </a:endParaRPr>
          </a:p>
          <a:p>
            <a:pPr marL="342900" indent="-342900">
              <a:buFont typeface="Arial,Sans-Serif"/>
              <a:buChar char="•"/>
            </a:pPr>
            <a:r>
              <a:rPr lang="fr-CA">
                <a:cs typeface="Segoe UI"/>
              </a:rPr>
              <a:t>Dose antérieure du même produit ou autre anticorps monoclonal contre VRS</a:t>
            </a:r>
            <a:endParaRPr lang="en-US">
              <a:solidFill>
                <a:srgbClr val="17213D"/>
              </a:solidFill>
              <a:cs typeface="Segoe UI"/>
            </a:endParaRPr>
          </a:p>
          <a:p>
            <a:pPr marL="0" indent="0">
              <a:buNone/>
            </a:pPr>
            <a:endParaRPr lang="fr-FR" sz="1600">
              <a:solidFill>
                <a:srgbClr val="17213D"/>
              </a:solidFill>
              <a:cs typeface="Segoe UI"/>
            </a:endParaRPr>
          </a:p>
        </p:txBody>
      </p:sp>
      <p:sp>
        <p:nvSpPr>
          <p:cNvPr id="5" name="Espace réservé du texte 4">
            <a:extLst>
              <a:ext uri="{FF2B5EF4-FFF2-40B4-BE49-F238E27FC236}">
                <a16:creationId xmlns:a16="http://schemas.microsoft.com/office/drawing/2014/main" id="{D4BDBFF0-4571-7818-939C-A199D73C405C}"/>
              </a:ext>
            </a:extLst>
          </p:cNvPr>
          <p:cNvSpPr>
            <a:spLocks noGrp="1"/>
          </p:cNvSpPr>
          <p:nvPr>
            <p:ph type="body" sz="quarter" idx="13"/>
          </p:nvPr>
        </p:nvSpPr>
        <p:spPr/>
        <p:txBody>
          <a:bodyPr vert="horz" lIns="91440" tIns="45720" rIns="91440" bIns="45720" rtlCol="0" anchor="t">
            <a:normAutofit/>
          </a:bodyPr>
          <a:lstStyle/>
          <a:p>
            <a:r>
              <a:rPr lang="fr-FR">
                <a:cs typeface="Segoe UI Semibold"/>
              </a:rPr>
              <a:t>Anticorps monoclonaux – Contre-indications</a:t>
            </a:r>
            <a:endParaRPr lang="fr-FR" err="1"/>
          </a:p>
        </p:txBody>
      </p:sp>
      <p:sp>
        <p:nvSpPr>
          <p:cNvPr id="4" name="Espace réservé du numéro de diapositive 3">
            <a:extLst>
              <a:ext uri="{FF2B5EF4-FFF2-40B4-BE49-F238E27FC236}">
                <a16:creationId xmlns:a16="http://schemas.microsoft.com/office/drawing/2014/main" id="{D886395B-AA55-85DA-9CA8-758934263C9F}"/>
              </a:ext>
            </a:extLst>
          </p:cNvPr>
          <p:cNvSpPr>
            <a:spLocks noGrp="1"/>
          </p:cNvSpPr>
          <p:nvPr>
            <p:ph type="sldNum" sz="quarter" idx="4"/>
          </p:nvPr>
        </p:nvSpPr>
        <p:spPr/>
        <p:txBody>
          <a:bodyPr/>
          <a:lstStyle/>
          <a:p>
            <a:fld id="{55DDBC63-AA34-4C27-924A-AC3A8202F7BB}" type="slidenum">
              <a:rPr lang="fr-CA" smtClean="0"/>
              <a:t>30</a:t>
            </a:fld>
            <a:endParaRPr lang="fr-CA"/>
          </a:p>
        </p:txBody>
      </p:sp>
    </p:spTree>
    <p:extLst>
      <p:ext uri="{BB962C8B-B14F-4D97-AF65-F5344CB8AC3E}">
        <p14:creationId xmlns:p14="http://schemas.microsoft.com/office/powerpoint/2010/main" val="1433699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470FF-3102-88C2-6187-5F1260ECFD2E}"/>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1CBD9CC7-3533-AB93-D413-4D7C12645349}"/>
              </a:ext>
            </a:extLst>
          </p:cNvPr>
          <p:cNvSpPr>
            <a:spLocks noGrp="1"/>
          </p:cNvSpPr>
          <p:nvPr>
            <p:ph idx="1"/>
          </p:nvPr>
        </p:nvSpPr>
        <p:spPr>
          <a:xfrm>
            <a:off x="628650" y="1806431"/>
            <a:ext cx="7892472" cy="3498994"/>
          </a:xfrm>
        </p:spPr>
        <p:txBody>
          <a:bodyPr vert="horz" lIns="91440" tIns="45720" rIns="91440" bIns="45720" rtlCol="0" anchor="t">
            <a:normAutofit/>
          </a:bodyPr>
          <a:lstStyle/>
          <a:p>
            <a:pPr marL="0" indent="0">
              <a:buNone/>
            </a:pPr>
            <a:r>
              <a:rPr lang="fr-CA" sz="2200" b="1">
                <a:solidFill>
                  <a:srgbClr val="170A72"/>
                </a:solidFill>
                <a:cs typeface="Segoe UI"/>
              </a:rPr>
              <a:t>Aucune particularité </a:t>
            </a:r>
            <a:endParaRPr lang="fr-FR"/>
          </a:p>
          <a:p>
            <a:pPr marL="0" indent="0">
              <a:buNone/>
            </a:pPr>
            <a:endParaRPr lang="fr-FR" sz="1600">
              <a:solidFill>
                <a:srgbClr val="17213D"/>
              </a:solidFill>
              <a:cs typeface="Segoe UI"/>
            </a:endParaRPr>
          </a:p>
        </p:txBody>
      </p:sp>
      <p:sp>
        <p:nvSpPr>
          <p:cNvPr id="5" name="Espace réservé du texte 4">
            <a:extLst>
              <a:ext uri="{FF2B5EF4-FFF2-40B4-BE49-F238E27FC236}">
                <a16:creationId xmlns:a16="http://schemas.microsoft.com/office/drawing/2014/main" id="{845A03D1-837E-545E-95B2-C4C56987FA7D}"/>
              </a:ext>
            </a:extLst>
          </p:cNvPr>
          <p:cNvSpPr>
            <a:spLocks noGrp="1"/>
          </p:cNvSpPr>
          <p:nvPr>
            <p:ph type="body" sz="quarter" idx="13"/>
          </p:nvPr>
        </p:nvSpPr>
        <p:spPr/>
        <p:txBody>
          <a:bodyPr vert="horz" lIns="91440" tIns="45720" rIns="91440" bIns="45720" rtlCol="0" anchor="t">
            <a:normAutofit/>
          </a:bodyPr>
          <a:lstStyle/>
          <a:p>
            <a:r>
              <a:rPr lang="fr-FR">
                <a:cs typeface="Segoe UI Semibold"/>
              </a:rPr>
              <a:t>Anticorps monoclonaux – Précautions</a:t>
            </a:r>
            <a:endParaRPr lang="fr-FR" err="1"/>
          </a:p>
        </p:txBody>
      </p:sp>
      <p:sp>
        <p:nvSpPr>
          <p:cNvPr id="4" name="Espace réservé du numéro de diapositive 3">
            <a:extLst>
              <a:ext uri="{FF2B5EF4-FFF2-40B4-BE49-F238E27FC236}">
                <a16:creationId xmlns:a16="http://schemas.microsoft.com/office/drawing/2014/main" id="{D4B8A54A-417E-97A8-D74B-C1217F9C4359}"/>
              </a:ext>
            </a:extLst>
          </p:cNvPr>
          <p:cNvSpPr>
            <a:spLocks noGrp="1"/>
          </p:cNvSpPr>
          <p:nvPr>
            <p:ph type="sldNum" sz="quarter" idx="4"/>
          </p:nvPr>
        </p:nvSpPr>
        <p:spPr/>
        <p:txBody>
          <a:bodyPr/>
          <a:lstStyle/>
          <a:p>
            <a:fld id="{55DDBC63-AA34-4C27-924A-AC3A8202F7BB}" type="slidenum">
              <a:rPr lang="fr-CA" smtClean="0"/>
              <a:t>31</a:t>
            </a:fld>
            <a:endParaRPr lang="fr-CA"/>
          </a:p>
        </p:txBody>
      </p:sp>
    </p:spTree>
    <p:extLst>
      <p:ext uri="{BB962C8B-B14F-4D97-AF65-F5344CB8AC3E}">
        <p14:creationId xmlns:p14="http://schemas.microsoft.com/office/powerpoint/2010/main" val="2435828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359DDAE5-4601-2A03-00B3-2CAA8CEBE34C}"/>
              </a:ext>
            </a:extLst>
          </p:cNvPr>
          <p:cNvSpPr>
            <a:spLocks noGrp="1"/>
          </p:cNvSpPr>
          <p:nvPr>
            <p:ph type="title"/>
          </p:nvPr>
        </p:nvSpPr>
        <p:spPr>
          <a:xfrm>
            <a:off x="2282602" y="660673"/>
            <a:ext cx="6120680" cy="538417"/>
          </a:xfrm>
        </p:spPr>
        <p:txBody>
          <a:bodyPr/>
          <a:lstStyle/>
          <a:p>
            <a:r>
              <a:rPr lang="fr-FR">
                <a:cs typeface="Segoe UI Semibold"/>
              </a:rPr>
              <a:t>Co-Administration</a:t>
            </a:r>
            <a:endParaRPr lang="fr-FR"/>
          </a:p>
        </p:txBody>
      </p:sp>
      <p:pic>
        <p:nvPicPr>
          <p:cNvPr id="6" name="Image 5">
            <a:extLst>
              <a:ext uri="{FF2B5EF4-FFF2-40B4-BE49-F238E27FC236}">
                <a16:creationId xmlns:a16="http://schemas.microsoft.com/office/drawing/2014/main" id="{B791B62E-E1E0-BEF5-21A2-5E743E7DAA25}"/>
              </a:ext>
            </a:extLst>
          </p:cNvPr>
          <p:cNvPicPr>
            <a:picLocks noChangeAspect="1"/>
          </p:cNvPicPr>
          <p:nvPr/>
        </p:nvPicPr>
        <p:blipFill>
          <a:blip r:embed="rId3"/>
          <a:srcRect/>
          <a:stretch>
            <a:fillRect/>
          </a:stretch>
        </p:blipFill>
        <p:spPr>
          <a:xfrm>
            <a:off x="2019300" y="1200149"/>
            <a:ext cx="6534150" cy="26146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6350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03D25464-7B33-0E01-C4C0-FAB59D87F65B}"/>
              </a:ext>
            </a:extLst>
          </p:cNvPr>
          <p:cNvPicPr>
            <a:picLocks noGrp="1" noChangeAspect="1"/>
          </p:cNvPicPr>
          <p:nvPr>
            <p:ph idx="1"/>
          </p:nvPr>
        </p:nvPicPr>
        <p:blipFill>
          <a:blip r:embed="rId3"/>
          <a:stretch>
            <a:fillRect/>
          </a:stretch>
        </p:blipFill>
        <p:spPr>
          <a:xfrm>
            <a:off x="1672167" y="1370013"/>
            <a:ext cx="5799666" cy="3262312"/>
          </a:xfrm>
          <a:prstGeom prst="rect">
            <a:avLst/>
          </a:prstGeom>
          <a:noFill/>
        </p:spPr>
      </p:pic>
      <p:sp>
        <p:nvSpPr>
          <p:cNvPr id="11" name="Text Placeholder 2">
            <a:extLst>
              <a:ext uri="{FF2B5EF4-FFF2-40B4-BE49-F238E27FC236}">
                <a16:creationId xmlns:a16="http://schemas.microsoft.com/office/drawing/2014/main" id="{2F7ACDAA-9F5B-38E1-05E1-4C2FCD082203}"/>
              </a:ext>
            </a:extLst>
          </p:cNvPr>
          <p:cNvSpPr>
            <a:spLocks noGrp="1"/>
          </p:cNvSpPr>
          <p:nvPr>
            <p:ph type="body" sz="quarter" idx="13"/>
          </p:nvPr>
        </p:nvSpPr>
        <p:spPr>
          <a:xfrm>
            <a:off x="628650" y="555526"/>
            <a:ext cx="7885113" cy="503238"/>
          </a:xfrm>
        </p:spPr>
        <p:txBody>
          <a:bodyPr vert="horz" lIns="91440" tIns="45720" rIns="91440" bIns="45720" rtlCol="0" anchor="t">
            <a:normAutofit/>
          </a:bodyPr>
          <a:lstStyle/>
          <a:p>
            <a:r>
              <a:rPr lang="en-US" err="1">
                <a:cs typeface="Segoe UI Semibold"/>
              </a:rPr>
              <a:t>Révision</a:t>
            </a:r>
            <a:r>
              <a:rPr lang="en-US">
                <a:cs typeface="Segoe UI Semibold"/>
              </a:rPr>
              <a:t> du processus de vaccination</a:t>
            </a:r>
          </a:p>
        </p:txBody>
      </p:sp>
      <p:sp>
        <p:nvSpPr>
          <p:cNvPr id="13" name="Text Placeholder 3">
            <a:extLst>
              <a:ext uri="{FF2B5EF4-FFF2-40B4-BE49-F238E27FC236}">
                <a16:creationId xmlns:a16="http://schemas.microsoft.com/office/drawing/2014/main" id="{813B8C07-9325-3D28-ACD2-FC29FECC62AF}"/>
              </a:ext>
            </a:extLst>
          </p:cNvPr>
          <p:cNvSpPr>
            <a:spLocks noGrp="1"/>
          </p:cNvSpPr>
          <p:nvPr>
            <p:ph type="body" sz="quarter" idx="14"/>
          </p:nvPr>
        </p:nvSpPr>
        <p:spPr>
          <a:xfrm>
            <a:off x="683568" y="4769070"/>
            <a:ext cx="3600400" cy="164998"/>
          </a:xfrm>
        </p:spPr>
        <p:txBody>
          <a:bodyPr/>
          <a:lstStyle/>
          <a:p>
            <a:endParaRPr lang="en-US"/>
          </a:p>
        </p:txBody>
      </p:sp>
      <p:sp>
        <p:nvSpPr>
          <p:cNvPr id="15" name="Slide Number Placeholder 4">
            <a:extLst>
              <a:ext uri="{FF2B5EF4-FFF2-40B4-BE49-F238E27FC236}">
                <a16:creationId xmlns:a16="http://schemas.microsoft.com/office/drawing/2014/main" id="{7D4B995E-B1B2-4133-E8A5-B40488BA6FB1}"/>
              </a:ext>
            </a:extLst>
          </p:cNvPr>
          <p:cNvSpPr>
            <a:spLocks noGrp="1"/>
          </p:cNvSpPr>
          <p:nvPr>
            <p:ph type="sldNum" sz="quarter" idx="4"/>
          </p:nvPr>
        </p:nvSpPr>
        <p:spPr>
          <a:xfrm>
            <a:off x="6656884" y="4747021"/>
            <a:ext cx="2057400" cy="274637"/>
          </a:xfrm>
        </p:spPr>
        <p:txBody>
          <a:bodyPr/>
          <a:lstStyle/>
          <a:p>
            <a:pPr>
              <a:spcAft>
                <a:spcPts val="600"/>
              </a:spcAft>
            </a:pPr>
            <a:fld id="{A7D211A3-7575-492B-8E98-5F9B497A4866}" type="slidenum">
              <a:rPr lang="fr-CA" smtClean="0"/>
              <a:pPr>
                <a:spcAft>
                  <a:spcPts val="600"/>
                </a:spcAft>
              </a:pPr>
              <a:t>33</a:t>
            </a:fld>
            <a:endParaRPr lang="fr-CA"/>
          </a:p>
        </p:txBody>
      </p:sp>
    </p:spTree>
    <p:extLst>
      <p:ext uri="{BB962C8B-B14F-4D97-AF65-F5344CB8AC3E}">
        <p14:creationId xmlns:p14="http://schemas.microsoft.com/office/powerpoint/2010/main" val="3803419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485DA641-7FBE-5E23-0E2F-878C7D4BA64B}"/>
              </a:ext>
            </a:extLst>
          </p:cNvPr>
          <p:cNvSpPr>
            <a:spLocks noGrp="1"/>
          </p:cNvSpPr>
          <p:nvPr>
            <p:ph idx="1"/>
          </p:nvPr>
        </p:nvSpPr>
        <p:spPr/>
        <p:txBody>
          <a:bodyPr vert="horz" lIns="91440" tIns="45720" rIns="91440" bIns="45720" rtlCol="0" anchor="t">
            <a:normAutofit/>
          </a:bodyPr>
          <a:lstStyle/>
          <a:p>
            <a:pPr marL="0" indent="0">
              <a:buNone/>
            </a:pPr>
            <a:r>
              <a:rPr lang="fr-FR" b="1">
                <a:ea typeface="+mn-lt"/>
                <a:cs typeface="+mn-lt"/>
              </a:rPr>
              <a:t>Au moment de l'injection</a:t>
            </a:r>
            <a:r>
              <a:rPr lang="fr-FR">
                <a:ea typeface="+mn-lt"/>
                <a:cs typeface="+mn-lt"/>
              </a:rPr>
              <a:t> </a:t>
            </a:r>
            <a:endParaRPr lang="fr-FR">
              <a:cs typeface="Segoe UI"/>
            </a:endParaRPr>
          </a:p>
          <a:p>
            <a:r>
              <a:rPr lang="fr-FR">
                <a:ea typeface="+mn-lt"/>
                <a:cs typeface="+mn-lt"/>
              </a:rPr>
              <a:t>Refaire la vérification finale avec l’usager : produit, indication et consentement. </a:t>
            </a:r>
            <a:endParaRPr lang="fr-FR"/>
          </a:p>
          <a:p>
            <a:r>
              <a:rPr lang="fr-FR">
                <a:ea typeface="+mn-lt"/>
                <a:cs typeface="+mn-lt"/>
              </a:rPr>
              <a:t>Choisir la voie, le site et la longueur d’aiguille selon l’âge, la masse musculaire et les consignes du PIQ. </a:t>
            </a:r>
            <a:endParaRPr lang="fr-FR"/>
          </a:p>
          <a:p>
            <a:r>
              <a:rPr lang="fr-FR">
                <a:ea typeface="+mn-lt"/>
                <a:cs typeface="+mn-lt"/>
              </a:rPr>
              <a:t>Administrer les produits coadministrés à des sites distincts. </a:t>
            </a:r>
            <a:endParaRPr lang="fr-FR"/>
          </a:p>
          <a:p>
            <a:r>
              <a:rPr lang="fr-FR">
                <a:ea typeface="+mn-lt"/>
                <a:cs typeface="+mn-lt"/>
              </a:rPr>
              <a:t>Ne jamais modifier une dose ou mélanger des produits sans instruction explicite.</a:t>
            </a:r>
            <a:endParaRPr lang="fr-FR"/>
          </a:p>
          <a:p>
            <a:endParaRPr lang="fr-FR">
              <a:cs typeface="Segoe UI"/>
            </a:endParaRPr>
          </a:p>
        </p:txBody>
      </p:sp>
      <p:sp>
        <p:nvSpPr>
          <p:cNvPr id="3" name="Espace réservé du texte 2">
            <a:extLst>
              <a:ext uri="{FF2B5EF4-FFF2-40B4-BE49-F238E27FC236}">
                <a16:creationId xmlns:a16="http://schemas.microsoft.com/office/drawing/2014/main" id="{B6E8C805-281B-7D11-6B98-6299880C3A95}"/>
              </a:ext>
            </a:extLst>
          </p:cNvPr>
          <p:cNvSpPr>
            <a:spLocks noGrp="1"/>
          </p:cNvSpPr>
          <p:nvPr>
            <p:ph type="body" sz="quarter" idx="13"/>
          </p:nvPr>
        </p:nvSpPr>
        <p:spPr/>
        <p:txBody>
          <a:bodyPr vert="horz" lIns="91440" tIns="45720" rIns="91440" bIns="45720" rtlCol="0" anchor="t">
            <a:normAutofit/>
          </a:bodyPr>
          <a:lstStyle/>
          <a:p>
            <a:r>
              <a:rPr lang="fr-FR">
                <a:cs typeface="Segoe UI Semibold"/>
              </a:rPr>
              <a:t>Administration sécuritaire</a:t>
            </a:r>
            <a:endParaRPr lang="fr-FR"/>
          </a:p>
        </p:txBody>
      </p:sp>
      <p:sp>
        <p:nvSpPr>
          <p:cNvPr id="4" name="Espace réservé du texte 3">
            <a:extLst>
              <a:ext uri="{FF2B5EF4-FFF2-40B4-BE49-F238E27FC236}">
                <a16:creationId xmlns:a16="http://schemas.microsoft.com/office/drawing/2014/main" id="{885344FA-26D6-D5CF-3138-F6529F180CBC}"/>
              </a:ext>
            </a:extLst>
          </p:cNvPr>
          <p:cNvSpPr>
            <a:spLocks noGrp="1"/>
          </p:cNvSpPr>
          <p:nvPr>
            <p:ph type="body" sz="quarter" idx="14"/>
          </p:nvPr>
        </p:nvSpPr>
        <p:spPr/>
        <p:txBody>
          <a:bodyPr vert="horz" lIns="91440" tIns="45720" rIns="91440" bIns="45720" rtlCol="0" anchor="t">
            <a:normAutofit/>
          </a:bodyPr>
          <a:lstStyle/>
          <a:p>
            <a:r>
              <a:rPr lang="fr-FR">
                <a:cs typeface="Segoe UI Semibold"/>
              </a:rPr>
              <a:t>Administration sécuritaire</a:t>
            </a:r>
            <a:endParaRPr lang="fr-FR"/>
          </a:p>
        </p:txBody>
      </p:sp>
      <p:sp>
        <p:nvSpPr>
          <p:cNvPr id="6" name="Espace réservé du numéro de diapositive 5">
            <a:extLst>
              <a:ext uri="{FF2B5EF4-FFF2-40B4-BE49-F238E27FC236}">
                <a16:creationId xmlns:a16="http://schemas.microsoft.com/office/drawing/2014/main" id="{A1303D16-ADA3-C40C-F76C-1FE03AE45F0B}"/>
              </a:ext>
            </a:extLst>
          </p:cNvPr>
          <p:cNvSpPr>
            <a:spLocks noGrp="1"/>
          </p:cNvSpPr>
          <p:nvPr>
            <p:ph type="sldNum" sz="quarter" idx="4"/>
          </p:nvPr>
        </p:nvSpPr>
        <p:spPr/>
        <p:txBody>
          <a:bodyPr/>
          <a:lstStyle/>
          <a:p>
            <a:fld id="{A7D211A3-7575-492B-8E98-5F9B497A4866}" type="slidenum">
              <a:rPr lang="fr-CA" smtClean="0"/>
              <a:pPr/>
              <a:t>34</a:t>
            </a:fld>
            <a:endParaRPr lang="fr-CA"/>
          </a:p>
        </p:txBody>
      </p:sp>
    </p:spTree>
    <p:extLst>
      <p:ext uri="{BB962C8B-B14F-4D97-AF65-F5344CB8AC3E}">
        <p14:creationId xmlns:p14="http://schemas.microsoft.com/office/powerpoint/2010/main" val="120696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32C24DF0-599A-4763-DCDB-06005254A515}"/>
              </a:ext>
            </a:extLst>
          </p:cNvPr>
          <p:cNvSpPr>
            <a:spLocks noGrp="1"/>
          </p:cNvSpPr>
          <p:nvPr>
            <p:ph type="subTitle" idx="1"/>
          </p:nvPr>
        </p:nvSpPr>
        <p:spPr/>
        <p:txBody>
          <a:bodyPr vert="horz" wrap="square" lIns="91440" tIns="45720" rIns="91440" bIns="45720" rtlCol="0" anchor="t">
            <a:spAutoFit/>
          </a:bodyPr>
          <a:lstStyle/>
          <a:p>
            <a:r>
              <a:rPr lang="fr-FR"/>
              <a:t>MANIFESTATIONS CLINIQUES INHABITUELLES</a:t>
            </a:r>
          </a:p>
        </p:txBody>
      </p:sp>
      <p:sp>
        <p:nvSpPr>
          <p:cNvPr id="3" name="Titre 2">
            <a:extLst>
              <a:ext uri="{FF2B5EF4-FFF2-40B4-BE49-F238E27FC236}">
                <a16:creationId xmlns:a16="http://schemas.microsoft.com/office/drawing/2014/main" id="{9878E7BC-1C20-CCF9-B167-9B695562533A}"/>
              </a:ext>
            </a:extLst>
          </p:cNvPr>
          <p:cNvSpPr>
            <a:spLocks noGrp="1"/>
          </p:cNvSpPr>
          <p:nvPr>
            <p:ph type="title"/>
          </p:nvPr>
        </p:nvSpPr>
        <p:spPr>
          <a:xfrm>
            <a:off x="2339752" y="1289323"/>
            <a:ext cx="6120680" cy="538417"/>
          </a:xfrm>
        </p:spPr>
        <p:txBody>
          <a:bodyPr/>
          <a:lstStyle/>
          <a:p>
            <a:r>
              <a:rPr lang="fr-FR">
                <a:cs typeface="Segoe UI Semibold"/>
              </a:rPr>
              <a:t>M.C.I. </a:t>
            </a:r>
            <a:endParaRPr lang="fr-FR"/>
          </a:p>
        </p:txBody>
      </p:sp>
      <p:sp>
        <p:nvSpPr>
          <p:cNvPr id="4" name="Espace réservé du texte 3">
            <a:extLst>
              <a:ext uri="{FF2B5EF4-FFF2-40B4-BE49-F238E27FC236}">
                <a16:creationId xmlns:a16="http://schemas.microsoft.com/office/drawing/2014/main" id="{CFF7A986-282D-7E21-0CE4-D662B2653577}"/>
              </a:ext>
            </a:extLst>
          </p:cNvPr>
          <p:cNvSpPr>
            <a:spLocks noGrp="1"/>
          </p:cNvSpPr>
          <p:nvPr>
            <p:ph type="body" sz="quarter" idx="12"/>
          </p:nvPr>
        </p:nvSpPr>
        <p:spPr/>
        <p:txBody>
          <a:bodyPr vert="horz" lIns="91440" tIns="45720" rIns="91440" bIns="45720" rtlCol="0" anchor="t">
            <a:normAutofit/>
          </a:bodyPr>
          <a:lstStyle/>
          <a:p>
            <a:r>
              <a:rPr lang="fr-FR">
                <a:cs typeface="Segoe UI"/>
              </a:rPr>
              <a:t>Présenté par: </a:t>
            </a:r>
            <a:r>
              <a:rPr lang="fr-FR" err="1">
                <a:cs typeface="Segoe UI"/>
              </a:rPr>
              <a:t>Marie-Emmanuelle</a:t>
            </a:r>
            <a:r>
              <a:rPr lang="fr-FR">
                <a:cs typeface="Segoe UI"/>
              </a:rPr>
              <a:t> Lavoie-Landry, inf. B.Sc. </a:t>
            </a:r>
            <a:endParaRPr lang="fr-FR"/>
          </a:p>
        </p:txBody>
      </p:sp>
      <p:sp>
        <p:nvSpPr>
          <p:cNvPr id="5" name="Espace réservé du texte 4">
            <a:extLst>
              <a:ext uri="{FF2B5EF4-FFF2-40B4-BE49-F238E27FC236}">
                <a16:creationId xmlns:a16="http://schemas.microsoft.com/office/drawing/2014/main" id="{5D12B3FD-4430-02CE-96E0-6B97D2C78241}"/>
              </a:ext>
            </a:extLst>
          </p:cNvPr>
          <p:cNvSpPr>
            <a:spLocks noGrp="1"/>
          </p:cNvSpPr>
          <p:nvPr>
            <p:ph type="body" sz="quarter" idx="13"/>
          </p:nvPr>
        </p:nvSpPr>
        <p:spPr/>
        <p:txBody>
          <a:bodyPr vert="horz" lIns="91440" tIns="45720" rIns="91440" bIns="45720" rtlCol="0" anchor="t">
            <a:normAutofit/>
          </a:bodyPr>
          <a:lstStyle/>
          <a:p>
            <a:r>
              <a:rPr lang="fr-FR">
                <a:cs typeface="Segoe UI"/>
              </a:rPr>
              <a:t>Date: Le 2026-09-29</a:t>
            </a:r>
            <a:endParaRPr lang="fr-FR"/>
          </a:p>
        </p:txBody>
      </p:sp>
    </p:spTree>
    <p:extLst>
      <p:ext uri="{BB962C8B-B14F-4D97-AF65-F5344CB8AC3E}">
        <p14:creationId xmlns:p14="http://schemas.microsoft.com/office/powerpoint/2010/main" val="1093227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D934AC09-720C-49F5-9494-1A93C0F76437}"/>
              </a:ext>
            </a:extLst>
          </p:cNvPr>
          <p:cNvSpPr>
            <a:spLocks noGrp="1"/>
          </p:cNvSpPr>
          <p:nvPr>
            <p:ph idx="1"/>
          </p:nvPr>
        </p:nvSpPr>
        <p:spPr/>
        <p:txBody>
          <a:bodyPr vert="horz" lIns="91440" tIns="45720" rIns="91440" bIns="45720" rtlCol="0" anchor="t">
            <a:normAutofit/>
          </a:bodyPr>
          <a:lstStyle/>
          <a:p>
            <a:r>
              <a:rPr lang="en-US" sz="1600">
                <a:cs typeface="Segoe UI"/>
              </a:rPr>
              <a:t>Une MCI </a:t>
            </a:r>
            <a:r>
              <a:rPr lang="en-US" sz="1600" err="1">
                <a:cs typeface="Segoe UI"/>
              </a:rPr>
              <a:t>peut</a:t>
            </a:r>
            <a:r>
              <a:rPr lang="en-US" sz="1600">
                <a:cs typeface="Segoe UI"/>
              </a:rPr>
              <a:t> </a:t>
            </a:r>
            <a:r>
              <a:rPr lang="en-US" sz="1600" err="1">
                <a:cs typeface="Segoe UI"/>
              </a:rPr>
              <a:t>être</a:t>
            </a:r>
            <a:r>
              <a:rPr lang="en-US" sz="1600">
                <a:cs typeface="Segoe UI"/>
              </a:rPr>
              <a:t> </a:t>
            </a:r>
            <a:r>
              <a:rPr lang="en-US" sz="1600" err="1">
                <a:cs typeface="Segoe UI"/>
              </a:rPr>
              <a:t>déclarée</a:t>
            </a:r>
            <a:r>
              <a:rPr lang="en-US" sz="1600">
                <a:cs typeface="Segoe UI"/>
              </a:rPr>
              <a:t> par tout </a:t>
            </a:r>
            <a:r>
              <a:rPr lang="en-US" sz="1600" err="1">
                <a:cs typeface="Segoe UI"/>
              </a:rPr>
              <a:t>professionnel</a:t>
            </a:r>
            <a:r>
              <a:rPr lang="en-US" sz="1600">
                <a:cs typeface="Segoe UI"/>
              </a:rPr>
              <a:t> de la santé </a:t>
            </a:r>
            <a:r>
              <a:rPr lang="en-US" sz="1600" err="1">
                <a:cs typeface="Segoe UI"/>
              </a:rPr>
              <a:t>habilité</a:t>
            </a:r>
            <a:r>
              <a:rPr lang="en-US" sz="1600">
                <a:cs typeface="Segoe UI"/>
              </a:rPr>
              <a:t> à </a:t>
            </a:r>
            <a:r>
              <a:rPr lang="en-US" sz="1600" err="1">
                <a:cs typeface="Segoe UI"/>
              </a:rPr>
              <a:t>évaluer</a:t>
            </a:r>
            <a:r>
              <a:rPr lang="en-US" sz="1600">
                <a:cs typeface="Segoe UI"/>
              </a:rPr>
              <a:t> </a:t>
            </a:r>
            <a:r>
              <a:rPr lang="en-US" sz="1600" err="1">
                <a:cs typeface="Segoe UI"/>
              </a:rPr>
              <a:t>ou</a:t>
            </a:r>
            <a:r>
              <a:rPr lang="en-US" sz="1600">
                <a:cs typeface="Segoe UI"/>
              </a:rPr>
              <a:t> </a:t>
            </a:r>
            <a:r>
              <a:rPr lang="en-US" sz="1600" err="1">
                <a:cs typeface="Segoe UI"/>
              </a:rPr>
              <a:t>diagnostiquer</a:t>
            </a:r>
            <a:r>
              <a:rPr lang="en-US" sz="1600">
                <a:cs typeface="Segoe UI"/>
              </a:rPr>
              <a:t> </a:t>
            </a:r>
            <a:r>
              <a:rPr lang="en-US" sz="1600" err="1">
                <a:cs typeface="Segoe UI"/>
              </a:rPr>
              <a:t>une</a:t>
            </a:r>
            <a:r>
              <a:rPr lang="en-US" sz="1600">
                <a:cs typeface="Segoe UI"/>
              </a:rPr>
              <a:t> condition de santé </a:t>
            </a:r>
            <a:r>
              <a:rPr lang="en-US" sz="1600" err="1">
                <a:cs typeface="Segoe UI"/>
              </a:rPr>
              <a:t>lorsqu'il</a:t>
            </a:r>
            <a:r>
              <a:rPr lang="en-US" sz="1600">
                <a:cs typeface="Segoe UI"/>
              </a:rPr>
              <a:t> </a:t>
            </a:r>
            <a:r>
              <a:rPr lang="en-US" sz="1600" err="1">
                <a:cs typeface="Segoe UI"/>
              </a:rPr>
              <a:t>soupçonne</a:t>
            </a:r>
            <a:r>
              <a:rPr lang="en-US" sz="1600">
                <a:cs typeface="Segoe UI"/>
              </a:rPr>
              <a:t> un lien entre un </a:t>
            </a:r>
            <a:r>
              <a:rPr lang="en-US" sz="1600" err="1">
                <a:cs typeface="Segoe UI"/>
              </a:rPr>
              <a:t>vaccin</a:t>
            </a:r>
            <a:r>
              <a:rPr lang="en-US" sz="1600">
                <a:cs typeface="Segoe UI"/>
              </a:rPr>
              <a:t> </a:t>
            </a:r>
            <a:r>
              <a:rPr lang="en-US" sz="1600" err="1">
                <a:cs typeface="Segoe UI"/>
              </a:rPr>
              <a:t>administré</a:t>
            </a:r>
            <a:r>
              <a:rPr lang="en-US" sz="1600">
                <a:cs typeface="Segoe UI"/>
              </a:rPr>
              <a:t> et la manifestation </a:t>
            </a:r>
            <a:r>
              <a:rPr lang="en-US" sz="1600" err="1">
                <a:cs typeface="Segoe UI"/>
              </a:rPr>
              <a:t>observée</a:t>
            </a:r>
            <a:r>
              <a:rPr lang="en-US" sz="1600">
                <a:cs typeface="Segoe UI"/>
              </a:rPr>
              <a:t>:</a:t>
            </a:r>
          </a:p>
          <a:p>
            <a:pPr lvl="1"/>
            <a:r>
              <a:rPr lang="en-US" sz="900" err="1">
                <a:cs typeface="Segoe UI"/>
              </a:rPr>
              <a:t>Inhabituelles</a:t>
            </a:r>
            <a:r>
              <a:rPr lang="en-US" sz="900">
                <a:cs typeface="Segoe UI"/>
              </a:rPr>
              <a:t> </a:t>
            </a:r>
            <a:r>
              <a:rPr lang="en-US" sz="900" err="1">
                <a:cs typeface="Segoe UI"/>
              </a:rPr>
              <a:t>ou</a:t>
            </a:r>
            <a:r>
              <a:rPr lang="en-US" sz="900">
                <a:cs typeface="Segoe UI"/>
              </a:rPr>
              <a:t> graves (non </a:t>
            </a:r>
            <a:r>
              <a:rPr lang="en-US" sz="900" err="1">
                <a:cs typeface="Segoe UI"/>
              </a:rPr>
              <a:t>attendues</a:t>
            </a:r>
            <a:r>
              <a:rPr lang="en-US" sz="900">
                <a:cs typeface="Segoe UI"/>
              </a:rPr>
              <a:t> après la vaccination </a:t>
            </a:r>
            <a:r>
              <a:rPr lang="en-US" sz="900" err="1">
                <a:cs typeface="Segoe UI"/>
              </a:rPr>
              <a:t>ou</a:t>
            </a:r>
            <a:r>
              <a:rPr lang="en-US" sz="900">
                <a:cs typeface="Segoe UI"/>
              </a:rPr>
              <a:t> </a:t>
            </a:r>
            <a:r>
              <a:rPr lang="en-US" sz="900" err="1">
                <a:cs typeface="Segoe UI"/>
              </a:rPr>
              <a:t>attendues</a:t>
            </a:r>
            <a:r>
              <a:rPr lang="en-US" sz="900">
                <a:cs typeface="Segoe UI"/>
              </a:rPr>
              <a:t>, </a:t>
            </a:r>
            <a:r>
              <a:rPr lang="en-US" sz="900" err="1">
                <a:cs typeface="Segoe UI"/>
              </a:rPr>
              <a:t>mais</a:t>
            </a:r>
            <a:r>
              <a:rPr lang="en-US" sz="900">
                <a:cs typeface="Segoe UI"/>
              </a:rPr>
              <a:t> </a:t>
            </a:r>
            <a:r>
              <a:rPr lang="en-US" sz="900" err="1">
                <a:cs typeface="Segoe UI"/>
              </a:rPr>
              <a:t>rares</a:t>
            </a:r>
            <a:r>
              <a:rPr lang="en-US" sz="900">
                <a:cs typeface="Segoe UI"/>
              </a:rPr>
              <a:t>)</a:t>
            </a:r>
          </a:p>
          <a:p>
            <a:pPr lvl="1"/>
            <a:r>
              <a:rPr lang="en-US" sz="900" err="1">
                <a:cs typeface="Segoe UI"/>
              </a:rPr>
              <a:t>Temporellement</a:t>
            </a:r>
            <a:r>
              <a:rPr lang="en-US" sz="900">
                <a:cs typeface="Segoe UI"/>
              </a:rPr>
              <a:t> </a:t>
            </a:r>
            <a:r>
              <a:rPr lang="en-US" sz="900" err="1">
                <a:cs typeface="Segoe UI"/>
              </a:rPr>
              <a:t>associées</a:t>
            </a:r>
            <a:r>
              <a:rPr lang="en-US" sz="900">
                <a:cs typeface="Segoe UI"/>
              </a:rPr>
              <a:t> à </a:t>
            </a:r>
            <a:r>
              <a:rPr lang="en-US" sz="900" err="1">
                <a:cs typeface="Segoe UI"/>
              </a:rPr>
              <a:t>une</a:t>
            </a:r>
            <a:r>
              <a:rPr lang="en-US" sz="900">
                <a:cs typeface="Segoe UI"/>
              </a:rPr>
              <a:t> vaccination</a:t>
            </a:r>
            <a:endParaRPr lang="en-US">
              <a:cs typeface="Segoe UI"/>
            </a:endParaRPr>
          </a:p>
          <a:p>
            <a:pPr lvl="1"/>
            <a:r>
              <a:rPr lang="en-US" sz="900" err="1">
                <a:cs typeface="Segoe UI"/>
              </a:rPr>
              <a:t>S’il</a:t>
            </a:r>
            <a:r>
              <a:rPr lang="en-US" sz="900">
                <a:cs typeface="Segoe UI"/>
              </a:rPr>
              <a:t> </a:t>
            </a:r>
            <a:r>
              <a:rPr lang="en-US" sz="900" err="1">
                <a:cs typeface="Segoe UI"/>
              </a:rPr>
              <a:t>soupçonne</a:t>
            </a:r>
            <a:r>
              <a:rPr lang="en-US" sz="900">
                <a:cs typeface="Segoe UI"/>
              </a:rPr>
              <a:t> un lien entre le </a:t>
            </a:r>
            <a:r>
              <a:rPr lang="en-US" sz="900" err="1">
                <a:cs typeface="Segoe UI"/>
              </a:rPr>
              <a:t>vaccin</a:t>
            </a:r>
            <a:r>
              <a:rPr lang="en-US" sz="900">
                <a:cs typeface="Segoe UI"/>
              </a:rPr>
              <a:t> et </a:t>
            </a:r>
            <a:r>
              <a:rPr lang="en-US" sz="900" err="1">
                <a:cs typeface="Segoe UI"/>
              </a:rPr>
              <a:t>cette</a:t>
            </a:r>
            <a:r>
              <a:rPr lang="en-US" sz="900">
                <a:cs typeface="Segoe UI"/>
              </a:rPr>
              <a:t> manifestation </a:t>
            </a:r>
            <a:r>
              <a:rPr lang="en-US" sz="900" err="1">
                <a:cs typeface="Segoe UI"/>
              </a:rPr>
              <a:t>clinique</a:t>
            </a:r>
            <a:r>
              <a:rPr lang="en-US" sz="900">
                <a:cs typeface="Segoe UI"/>
              </a:rPr>
              <a:t> </a:t>
            </a:r>
            <a:r>
              <a:rPr lang="en-US" sz="900" err="1">
                <a:cs typeface="Segoe UI"/>
              </a:rPr>
              <a:t>inhabituelle</a:t>
            </a:r>
            <a:endParaRPr lang="en-US">
              <a:cs typeface="Segoe UI"/>
            </a:endParaRPr>
          </a:p>
          <a:p>
            <a:pPr lvl="1"/>
            <a:r>
              <a:rPr lang="en-US" sz="900">
                <a:cs typeface="Segoe UI"/>
              </a:rPr>
              <a:t>Pour </a:t>
            </a:r>
            <a:r>
              <a:rPr lang="en-US" sz="900" err="1">
                <a:cs typeface="Segoe UI"/>
              </a:rPr>
              <a:t>déclarer</a:t>
            </a:r>
            <a:r>
              <a:rPr lang="en-US" sz="900">
                <a:cs typeface="Segoe UI"/>
              </a:rPr>
              <a:t> </a:t>
            </a:r>
            <a:r>
              <a:rPr lang="en-US" sz="900" err="1">
                <a:cs typeface="Segoe UI"/>
              </a:rPr>
              <a:t>une</a:t>
            </a:r>
            <a:r>
              <a:rPr lang="en-US" sz="900">
                <a:cs typeface="Segoe UI"/>
              </a:rPr>
              <a:t> MCI, </a:t>
            </a:r>
            <a:r>
              <a:rPr lang="en-US" sz="900" err="1">
                <a:cs typeface="Segoe UI"/>
              </a:rPr>
              <a:t>voir</a:t>
            </a:r>
            <a:r>
              <a:rPr lang="en-US" sz="900">
                <a:cs typeface="Segoe UI"/>
              </a:rPr>
              <a:t> le site du MSSS </a:t>
            </a:r>
            <a:r>
              <a:rPr lang="en-US" sz="900" err="1">
                <a:solidFill>
                  <a:schemeClr val="accent2"/>
                </a:solidFill>
                <a:ea typeface="+mn-lt"/>
                <a:cs typeface="+mn-lt"/>
                <a:hlinkClick r:id="rId2">
                  <a:extLst>
                    <a:ext uri="{A12FA001-AC4F-418D-AE19-62706E023703}">
                      <ahyp:hlinkClr xmlns:ahyp="http://schemas.microsoft.com/office/drawing/2018/hyperlinkcolor" val="tx"/>
                    </a:ext>
                  </a:extLst>
                </a:hlinkClick>
              </a:rPr>
              <a:t>Déclarer</a:t>
            </a:r>
            <a:r>
              <a:rPr lang="en-US" sz="900">
                <a:solidFill>
                  <a:schemeClr val="accent2"/>
                </a:solidFill>
                <a:ea typeface="+mn-lt"/>
                <a:cs typeface="+mn-lt"/>
                <a:hlinkClick r:id="rId2">
                  <a:extLst>
                    <a:ext uri="{A12FA001-AC4F-418D-AE19-62706E023703}">
                      <ahyp:hlinkClr xmlns:ahyp="http://schemas.microsoft.com/office/drawing/2018/hyperlinkcolor" val="tx"/>
                    </a:ext>
                  </a:extLst>
                </a:hlinkClick>
              </a:rPr>
              <a:t> </a:t>
            </a:r>
            <a:r>
              <a:rPr lang="en-US" sz="900" err="1">
                <a:solidFill>
                  <a:schemeClr val="accent2"/>
                </a:solidFill>
                <a:ea typeface="+mn-lt"/>
                <a:cs typeface="+mn-lt"/>
                <a:hlinkClick r:id="rId2">
                  <a:extLst>
                    <a:ext uri="{A12FA001-AC4F-418D-AE19-62706E023703}">
                      <ahyp:hlinkClr xmlns:ahyp="http://schemas.microsoft.com/office/drawing/2018/hyperlinkcolor" val="tx"/>
                    </a:ext>
                  </a:extLst>
                </a:hlinkClick>
              </a:rPr>
              <a:t>une</a:t>
            </a:r>
            <a:r>
              <a:rPr lang="en-US" sz="900">
                <a:solidFill>
                  <a:schemeClr val="accent2"/>
                </a:solidFill>
                <a:ea typeface="+mn-lt"/>
                <a:cs typeface="+mn-lt"/>
                <a:hlinkClick r:id="rId2">
                  <a:extLst>
                    <a:ext uri="{A12FA001-AC4F-418D-AE19-62706E023703}">
                      <ahyp:hlinkClr xmlns:ahyp="http://schemas.microsoft.com/office/drawing/2018/hyperlinkcolor" val="tx"/>
                    </a:ext>
                  </a:extLst>
                </a:hlinkClick>
              </a:rPr>
              <a:t> MCI - Manifestations </a:t>
            </a:r>
            <a:r>
              <a:rPr lang="en-US" sz="900" err="1">
                <a:solidFill>
                  <a:schemeClr val="accent2"/>
                </a:solidFill>
                <a:ea typeface="+mn-lt"/>
                <a:cs typeface="+mn-lt"/>
                <a:hlinkClick r:id="rId2">
                  <a:extLst>
                    <a:ext uri="{A12FA001-AC4F-418D-AE19-62706E023703}">
                      <ahyp:hlinkClr xmlns:ahyp="http://schemas.microsoft.com/office/drawing/2018/hyperlinkcolor" val="tx"/>
                    </a:ext>
                  </a:extLst>
                </a:hlinkClick>
              </a:rPr>
              <a:t>cliniques</a:t>
            </a:r>
            <a:r>
              <a:rPr lang="en-US" sz="900">
                <a:solidFill>
                  <a:schemeClr val="accent2"/>
                </a:solidFill>
                <a:ea typeface="+mn-lt"/>
                <a:cs typeface="+mn-lt"/>
                <a:hlinkClick r:id="rId2">
                  <a:extLst>
                    <a:ext uri="{A12FA001-AC4F-418D-AE19-62706E023703}">
                      <ahyp:hlinkClr xmlns:ahyp="http://schemas.microsoft.com/office/drawing/2018/hyperlinkcolor" val="tx"/>
                    </a:ext>
                  </a:extLst>
                </a:hlinkClick>
              </a:rPr>
              <a:t> </a:t>
            </a:r>
            <a:r>
              <a:rPr lang="en-US" sz="900" err="1">
                <a:solidFill>
                  <a:schemeClr val="accent2"/>
                </a:solidFill>
                <a:ea typeface="+mn-lt"/>
                <a:cs typeface="+mn-lt"/>
                <a:hlinkClick r:id="rId2">
                  <a:extLst>
                    <a:ext uri="{A12FA001-AC4F-418D-AE19-62706E023703}">
                      <ahyp:hlinkClr xmlns:ahyp="http://schemas.microsoft.com/office/drawing/2018/hyperlinkcolor" val="tx"/>
                    </a:ext>
                  </a:extLst>
                </a:hlinkClick>
              </a:rPr>
              <a:t>inhabituelles</a:t>
            </a:r>
            <a:r>
              <a:rPr lang="en-US" sz="900">
                <a:solidFill>
                  <a:schemeClr val="accent2"/>
                </a:solidFill>
                <a:ea typeface="+mn-lt"/>
                <a:cs typeface="+mn-lt"/>
                <a:hlinkClick r:id="rId2">
                  <a:extLst>
                    <a:ext uri="{A12FA001-AC4F-418D-AE19-62706E023703}">
                      <ahyp:hlinkClr xmlns:ahyp="http://schemas.microsoft.com/office/drawing/2018/hyperlinkcolor" val="tx"/>
                    </a:ext>
                  </a:extLst>
                </a:hlinkClick>
              </a:rPr>
              <a:t> (MCI) - </a:t>
            </a:r>
            <a:r>
              <a:rPr lang="en-US" sz="900" err="1">
                <a:solidFill>
                  <a:schemeClr val="accent2"/>
                </a:solidFill>
                <a:ea typeface="+mn-lt"/>
                <a:cs typeface="+mn-lt"/>
                <a:hlinkClick r:id="rId2">
                  <a:extLst>
                    <a:ext uri="{A12FA001-AC4F-418D-AE19-62706E023703}">
                      <ahyp:hlinkClr xmlns:ahyp="http://schemas.microsoft.com/office/drawing/2018/hyperlinkcolor" val="tx"/>
                    </a:ext>
                  </a:extLst>
                </a:hlinkClick>
              </a:rPr>
              <a:t>Professionnels</a:t>
            </a:r>
            <a:r>
              <a:rPr lang="en-US" sz="900">
                <a:solidFill>
                  <a:schemeClr val="accent2"/>
                </a:solidFill>
                <a:ea typeface="+mn-lt"/>
                <a:cs typeface="+mn-lt"/>
                <a:hlinkClick r:id="rId2">
                  <a:extLst>
                    <a:ext uri="{A12FA001-AC4F-418D-AE19-62706E023703}">
                      <ahyp:hlinkClr xmlns:ahyp="http://schemas.microsoft.com/office/drawing/2018/hyperlinkcolor" val="tx"/>
                    </a:ext>
                  </a:extLst>
                </a:hlinkClick>
              </a:rPr>
              <a:t> de la santé - MSSS</a:t>
            </a:r>
            <a:r>
              <a:rPr lang="en-US" sz="900">
                <a:ea typeface="+mn-lt"/>
                <a:cs typeface="+mn-lt"/>
              </a:rPr>
              <a:t> </a:t>
            </a:r>
            <a:r>
              <a:rPr lang="en-US" sz="900">
                <a:cs typeface="Segoe UI"/>
              </a:rPr>
              <a:t>et </a:t>
            </a:r>
            <a:r>
              <a:rPr lang="en-US" sz="900" err="1">
                <a:cs typeface="Segoe UI"/>
              </a:rPr>
              <a:t>remplir</a:t>
            </a:r>
            <a:r>
              <a:rPr lang="en-US" sz="900">
                <a:cs typeface="Segoe UI"/>
              </a:rPr>
              <a:t> le </a:t>
            </a:r>
            <a:r>
              <a:rPr lang="en-US" sz="900" err="1">
                <a:cs typeface="Segoe UI"/>
              </a:rPr>
              <a:t>formulaire</a:t>
            </a:r>
            <a:r>
              <a:rPr lang="en-US" sz="900">
                <a:cs typeface="Segoe UI"/>
              </a:rPr>
              <a:t> </a:t>
            </a:r>
            <a:r>
              <a:rPr lang="en-US" sz="900" err="1">
                <a:cs typeface="Segoe UI"/>
              </a:rPr>
              <a:t>officiel</a:t>
            </a:r>
            <a:r>
              <a:rPr lang="en-US" sz="900">
                <a:cs typeface="Segoe UI"/>
              </a:rPr>
              <a:t>, </a:t>
            </a:r>
            <a:r>
              <a:rPr lang="en-US" sz="900" err="1">
                <a:cs typeface="Segoe UI"/>
              </a:rPr>
              <a:t>intitulé</a:t>
            </a:r>
            <a:r>
              <a:rPr lang="en-US" sz="900">
                <a:cs typeface="Segoe UI"/>
              </a:rPr>
              <a:t>: Rapport </a:t>
            </a:r>
            <a:r>
              <a:rPr lang="en-US" sz="900" err="1">
                <a:cs typeface="Segoe UI"/>
              </a:rPr>
              <a:t>d’une</a:t>
            </a:r>
            <a:r>
              <a:rPr lang="en-US" sz="900">
                <a:cs typeface="Segoe UI"/>
              </a:rPr>
              <a:t> manifestation </a:t>
            </a:r>
            <a:r>
              <a:rPr lang="en-US" sz="900" err="1">
                <a:cs typeface="Segoe UI"/>
              </a:rPr>
              <a:t>clinique</a:t>
            </a:r>
            <a:r>
              <a:rPr lang="en-US" sz="900">
                <a:cs typeface="Segoe UI"/>
              </a:rPr>
              <a:t> grave </a:t>
            </a:r>
            <a:r>
              <a:rPr lang="en-US" sz="900" err="1">
                <a:cs typeface="Segoe UI"/>
              </a:rPr>
              <a:t>ou</a:t>
            </a:r>
            <a:r>
              <a:rPr lang="en-US" sz="900">
                <a:cs typeface="Segoe UI"/>
              </a:rPr>
              <a:t> </a:t>
            </a:r>
            <a:r>
              <a:rPr lang="en-US" sz="900" err="1">
                <a:cs typeface="Segoe UI"/>
              </a:rPr>
              <a:t>inhabituelle</a:t>
            </a:r>
            <a:r>
              <a:rPr lang="en-US" sz="900">
                <a:cs typeface="Segoe UI"/>
              </a:rPr>
              <a:t> après </a:t>
            </a:r>
            <a:r>
              <a:rPr lang="en-US" sz="900" err="1">
                <a:cs typeface="Segoe UI"/>
              </a:rPr>
              <a:t>une</a:t>
            </a:r>
            <a:r>
              <a:rPr lang="en-US" sz="900">
                <a:cs typeface="Segoe UI"/>
              </a:rPr>
              <a:t> vaccination.</a:t>
            </a:r>
            <a:endParaRPr lang="en-US">
              <a:cs typeface="Segoe UI"/>
            </a:endParaRPr>
          </a:p>
          <a:p>
            <a:pPr>
              <a:buNone/>
            </a:pPr>
            <a:endParaRPr lang="en-US">
              <a:cs typeface="Segoe UI"/>
            </a:endParaRPr>
          </a:p>
        </p:txBody>
      </p:sp>
      <p:sp>
        <p:nvSpPr>
          <p:cNvPr id="7" name="Espace réservé du texte 6">
            <a:extLst>
              <a:ext uri="{FF2B5EF4-FFF2-40B4-BE49-F238E27FC236}">
                <a16:creationId xmlns:a16="http://schemas.microsoft.com/office/drawing/2014/main" id="{CC4F2801-D796-46A2-A25A-195013A9996A}"/>
              </a:ext>
            </a:extLst>
          </p:cNvPr>
          <p:cNvSpPr>
            <a:spLocks noGrp="1"/>
          </p:cNvSpPr>
          <p:nvPr>
            <p:ph type="body" sz="quarter" idx="13"/>
          </p:nvPr>
        </p:nvSpPr>
        <p:spPr/>
        <p:txBody>
          <a:bodyPr vert="horz" lIns="91440" tIns="45720" rIns="91440" bIns="45720" rtlCol="0" anchor="t">
            <a:normAutofit/>
          </a:bodyPr>
          <a:lstStyle/>
          <a:p>
            <a:r>
              <a:rPr lang="fr-CA">
                <a:ea typeface="+mj-lt"/>
                <a:cs typeface="+mj-lt"/>
              </a:rPr>
              <a:t>MANIFESTATIONS CLINIQUES INHABITUELLES</a:t>
            </a:r>
            <a:endParaRPr lang="en-US"/>
          </a:p>
        </p:txBody>
      </p:sp>
      <p:sp>
        <p:nvSpPr>
          <p:cNvPr id="8" name="Espace réservé du texte 7">
            <a:extLst>
              <a:ext uri="{FF2B5EF4-FFF2-40B4-BE49-F238E27FC236}">
                <a16:creationId xmlns:a16="http://schemas.microsoft.com/office/drawing/2014/main" id="{C56257B6-B19D-4840-AB2C-8A02B59BF09C}"/>
              </a:ext>
            </a:extLst>
          </p:cNvPr>
          <p:cNvSpPr>
            <a:spLocks noGrp="1"/>
          </p:cNvSpPr>
          <p:nvPr>
            <p:ph type="body" sz="quarter" idx="14"/>
          </p:nvPr>
        </p:nvSpPr>
        <p:spPr/>
        <p:txBody>
          <a:bodyPr vert="horz" lIns="91440" tIns="45720" rIns="91440" bIns="45720" rtlCol="0" anchor="t">
            <a:normAutofit fontScale="77500" lnSpcReduction="20000"/>
          </a:bodyPr>
          <a:lstStyle/>
          <a:p>
            <a:r>
              <a:rPr lang="fr-CA">
                <a:cs typeface="Segoe UI"/>
              </a:rPr>
              <a:t>Source de l'image: </a:t>
            </a:r>
            <a:r>
              <a:rPr lang="fr-CA">
                <a:ea typeface="+mn-lt"/>
                <a:cs typeface="+mn-lt"/>
                <a:hlinkClick r:id="rId3"/>
              </a:rPr>
              <a:t>AH-728_DT9434(2019-06)D.pdf</a:t>
            </a:r>
            <a:endParaRPr lang="fr-CA"/>
          </a:p>
        </p:txBody>
      </p:sp>
      <p:pic>
        <p:nvPicPr>
          <p:cNvPr id="2" name="Image 1">
            <a:extLst>
              <a:ext uri="{FF2B5EF4-FFF2-40B4-BE49-F238E27FC236}">
                <a16:creationId xmlns:a16="http://schemas.microsoft.com/office/drawing/2014/main" id="{2259DA84-E569-6A11-C7D3-71F74A284125}"/>
              </a:ext>
            </a:extLst>
          </p:cNvPr>
          <p:cNvPicPr>
            <a:picLocks noChangeAspect="1"/>
          </p:cNvPicPr>
          <p:nvPr/>
        </p:nvPicPr>
        <p:blipFill>
          <a:blip r:embed="rId4"/>
          <a:stretch>
            <a:fillRect/>
          </a:stretch>
        </p:blipFill>
        <p:spPr>
          <a:xfrm>
            <a:off x="3752850" y="2999710"/>
            <a:ext cx="4934394" cy="1921836"/>
          </a:xfrm>
          <a:prstGeom prst="rect">
            <a:avLst/>
          </a:prstGeom>
        </p:spPr>
      </p:pic>
    </p:spTree>
    <p:extLst>
      <p:ext uri="{BB962C8B-B14F-4D97-AF65-F5344CB8AC3E}">
        <p14:creationId xmlns:p14="http://schemas.microsoft.com/office/powerpoint/2010/main" val="4070168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555D22-2F92-4032-923A-03FFEC30D1E9}"/>
              </a:ext>
            </a:extLst>
          </p:cNvPr>
          <p:cNvSpPr>
            <a:spLocks noGrp="1"/>
          </p:cNvSpPr>
          <p:nvPr>
            <p:ph type="title"/>
          </p:nvPr>
        </p:nvSpPr>
        <p:spPr/>
        <p:txBody>
          <a:bodyPr/>
          <a:lstStyle/>
          <a:p>
            <a:r>
              <a:rPr lang="fr-CA">
                <a:latin typeface="Segoe UI Semibold"/>
                <a:cs typeface="Segoe UI Semibold"/>
              </a:rPr>
              <a:t>Déclaration des MCI</a:t>
            </a:r>
            <a:endParaRPr lang="fr-CA"/>
          </a:p>
        </p:txBody>
      </p:sp>
      <p:sp>
        <p:nvSpPr>
          <p:cNvPr id="4" name="Espace réservé du texte 3">
            <a:extLst>
              <a:ext uri="{FF2B5EF4-FFF2-40B4-BE49-F238E27FC236}">
                <a16:creationId xmlns:a16="http://schemas.microsoft.com/office/drawing/2014/main" id="{4CE79161-3433-45B1-903E-1811F381223D}"/>
              </a:ext>
            </a:extLst>
          </p:cNvPr>
          <p:cNvSpPr>
            <a:spLocks noGrp="1"/>
          </p:cNvSpPr>
          <p:nvPr>
            <p:ph type="body" sz="quarter" idx="14"/>
          </p:nvPr>
        </p:nvSpPr>
        <p:spPr/>
        <p:txBody>
          <a:bodyPr vert="horz" lIns="91440" tIns="45720" rIns="91440" bIns="45720" rtlCol="0" anchor="t">
            <a:normAutofit/>
          </a:bodyPr>
          <a:lstStyle/>
          <a:p>
            <a:r>
              <a:rPr lang="fr-CA">
                <a:cs typeface="Segoe UI Semibold"/>
              </a:rPr>
              <a:t>MANIFESTATIONS CLINIQUES INHABITUELLES</a:t>
            </a:r>
            <a:endParaRPr lang="fr-CA">
              <a:solidFill>
                <a:srgbClr val="000000"/>
              </a:solidFill>
              <a:cs typeface="Segoe UI Semibold"/>
            </a:endParaRPr>
          </a:p>
          <a:p>
            <a:endParaRPr lang="fr-CA">
              <a:cs typeface="Segoe UI Semibold"/>
            </a:endParaRPr>
          </a:p>
        </p:txBody>
      </p:sp>
      <p:sp>
        <p:nvSpPr>
          <p:cNvPr id="6" name="Espace réservé du numéro de diapositive 5">
            <a:extLst>
              <a:ext uri="{FF2B5EF4-FFF2-40B4-BE49-F238E27FC236}">
                <a16:creationId xmlns:a16="http://schemas.microsoft.com/office/drawing/2014/main" id="{7A90D742-E55E-4B61-870B-1454E17C6CB7}"/>
              </a:ext>
            </a:extLst>
          </p:cNvPr>
          <p:cNvSpPr>
            <a:spLocks noGrp="1"/>
          </p:cNvSpPr>
          <p:nvPr>
            <p:ph type="sldNum" sz="quarter" idx="4"/>
          </p:nvPr>
        </p:nvSpPr>
        <p:spPr/>
        <p:txBody>
          <a:bodyPr/>
          <a:lstStyle/>
          <a:p>
            <a:fld id="{A7D211A3-7575-492B-8E98-5F9B497A4866}" type="slidenum">
              <a:rPr lang="fr-CA" smtClean="0"/>
              <a:pPr/>
              <a:t>37</a:t>
            </a:fld>
            <a:endParaRPr lang="fr-CA"/>
          </a:p>
        </p:txBody>
      </p:sp>
      <p:sp>
        <p:nvSpPr>
          <p:cNvPr id="11" name="TextBox 10">
            <a:extLst>
              <a:ext uri="{FF2B5EF4-FFF2-40B4-BE49-F238E27FC236}">
                <a16:creationId xmlns:a16="http://schemas.microsoft.com/office/drawing/2014/main" id="{3AC738B3-75D1-AA11-0EF8-22759F9F2BBD}"/>
              </a:ext>
            </a:extLst>
          </p:cNvPr>
          <p:cNvSpPr txBox="1"/>
          <p:nvPr/>
        </p:nvSpPr>
        <p:spPr>
          <a:xfrm>
            <a:off x="632222" y="1849517"/>
            <a:ext cx="6781800"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400" baseline="0">
                <a:solidFill>
                  <a:schemeClr val="tx1">
                    <a:lumMod val="76000"/>
                    <a:lumOff val="24000"/>
                  </a:schemeClr>
                </a:solidFill>
                <a:latin typeface="Segoe UI"/>
                <a:ea typeface="Segoe UI"/>
                <a:cs typeface="Segoe UI"/>
              </a:rPr>
              <a:t>Dans la </a:t>
            </a:r>
            <a:r>
              <a:rPr lang="en-US" sz="1400" baseline="0" err="1">
                <a:solidFill>
                  <a:schemeClr val="tx1">
                    <a:lumMod val="76000"/>
                    <a:lumOff val="24000"/>
                  </a:schemeClr>
                </a:solidFill>
                <a:latin typeface="Segoe UI"/>
                <a:ea typeface="Segoe UI"/>
                <a:cs typeface="Segoe UI"/>
              </a:rPr>
              <a:t>déclaration</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il</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est</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recommandé</a:t>
            </a:r>
            <a:r>
              <a:rPr lang="en-US" sz="1400" baseline="0">
                <a:solidFill>
                  <a:schemeClr val="tx1">
                    <a:lumMod val="76000"/>
                    <a:lumOff val="24000"/>
                  </a:schemeClr>
                </a:solidFill>
                <a:latin typeface="Segoe UI"/>
                <a:ea typeface="Segoe UI"/>
                <a:cs typeface="Segoe UI"/>
              </a:rPr>
              <a:t> de : </a:t>
            </a:r>
            <a:r>
              <a:rPr lang="en-US" sz="1400">
                <a:solidFill>
                  <a:schemeClr val="tx1">
                    <a:lumMod val="76000"/>
                    <a:lumOff val="24000"/>
                  </a:schemeClr>
                </a:solidFill>
                <a:latin typeface="Segoe UI"/>
                <a:ea typeface="Segoe UI"/>
                <a:cs typeface="Segoe UI"/>
              </a:rPr>
              <a:t>​</a:t>
            </a:r>
          </a:p>
          <a:p>
            <a:pPr rtl="0"/>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Décrire</a:t>
            </a:r>
            <a:r>
              <a:rPr lang="en-US" sz="1400" baseline="0">
                <a:solidFill>
                  <a:schemeClr val="tx1">
                    <a:lumMod val="76000"/>
                    <a:lumOff val="24000"/>
                  </a:schemeClr>
                </a:solidFill>
                <a:latin typeface="Segoe UI"/>
                <a:ea typeface="Segoe UI"/>
                <a:cs typeface="Segoe UI"/>
              </a:rPr>
              <a:t> les </a:t>
            </a:r>
            <a:r>
              <a:rPr lang="en-US" sz="1400" baseline="0" err="1">
                <a:solidFill>
                  <a:schemeClr val="tx1">
                    <a:lumMod val="76000"/>
                    <a:lumOff val="24000"/>
                  </a:schemeClr>
                </a:solidFill>
                <a:latin typeface="Segoe UI"/>
                <a:ea typeface="Segoe UI"/>
                <a:cs typeface="Segoe UI"/>
              </a:rPr>
              <a:t>signes</a:t>
            </a:r>
            <a:r>
              <a:rPr lang="en-US" sz="1400" baseline="0">
                <a:solidFill>
                  <a:schemeClr val="tx1">
                    <a:lumMod val="76000"/>
                    <a:lumOff val="24000"/>
                  </a:schemeClr>
                </a:solidFill>
                <a:latin typeface="Segoe UI"/>
                <a:ea typeface="Segoe UI"/>
                <a:cs typeface="Segoe UI"/>
              </a:rPr>
              <a:t> et </a:t>
            </a:r>
            <a:r>
              <a:rPr lang="en-US" sz="1400" baseline="0" err="1">
                <a:solidFill>
                  <a:schemeClr val="tx1">
                    <a:lumMod val="76000"/>
                    <a:lumOff val="24000"/>
                  </a:schemeClr>
                </a:solidFill>
                <a:latin typeface="Segoe UI"/>
                <a:ea typeface="Segoe UI"/>
                <a:cs typeface="Segoe UI"/>
              </a:rPr>
              <a:t>symptômes</a:t>
            </a:r>
            <a:r>
              <a:rPr lang="en-US" sz="1400" baseline="0">
                <a:solidFill>
                  <a:schemeClr val="tx1">
                    <a:lumMod val="76000"/>
                    <a:lumOff val="24000"/>
                  </a:schemeClr>
                </a:solidFill>
                <a:latin typeface="Segoe UI"/>
                <a:ea typeface="Segoe UI"/>
                <a:cs typeface="Segoe UI"/>
              </a:rPr>
              <a:t> le plus </a:t>
            </a:r>
            <a:r>
              <a:rPr lang="en-US" sz="1400" baseline="0" err="1">
                <a:solidFill>
                  <a:schemeClr val="tx1">
                    <a:lumMod val="76000"/>
                    <a:lumOff val="24000"/>
                  </a:schemeClr>
                </a:solidFill>
                <a:latin typeface="Segoe UI"/>
                <a:ea typeface="Segoe UI"/>
                <a:cs typeface="Segoe UI"/>
              </a:rPr>
              <a:t>précisément</a:t>
            </a:r>
            <a:r>
              <a:rPr lang="en-US" sz="1400" baseline="0">
                <a:solidFill>
                  <a:schemeClr val="tx1">
                    <a:lumMod val="76000"/>
                    <a:lumOff val="24000"/>
                  </a:schemeClr>
                </a:solidFill>
                <a:latin typeface="Segoe UI"/>
                <a:ea typeface="Segoe UI"/>
                <a:cs typeface="Segoe UI"/>
              </a:rPr>
              <a:t> possible (</a:t>
            </a:r>
            <a:r>
              <a:rPr lang="en-US" sz="1400" baseline="0" err="1">
                <a:solidFill>
                  <a:schemeClr val="tx1">
                    <a:lumMod val="76000"/>
                    <a:lumOff val="24000"/>
                  </a:schemeClr>
                </a:solidFill>
                <a:latin typeface="Segoe UI"/>
                <a:ea typeface="Segoe UI"/>
                <a:cs typeface="Segoe UI"/>
              </a:rPr>
              <a:t>Délai</a:t>
            </a:r>
            <a:r>
              <a:rPr lang="en-US" sz="1400" baseline="0">
                <a:solidFill>
                  <a:schemeClr val="tx1">
                    <a:lumMod val="76000"/>
                    <a:lumOff val="24000"/>
                  </a:schemeClr>
                </a:solidFill>
                <a:latin typeface="Segoe UI"/>
                <a:ea typeface="Segoe UI"/>
                <a:cs typeface="Segoe UI"/>
              </a:rPr>
              <a:t>, durée, etc.) </a:t>
            </a:r>
            <a:r>
              <a:rPr lang="en-US" sz="1400">
                <a:solidFill>
                  <a:schemeClr val="tx1">
                    <a:lumMod val="76000"/>
                    <a:lumOff val="24000"/>
                  </a:schemeClr>
                </a:solidFill>
                <a:latin typeface="Segoe UI"/>
                <a:ea typeface="Segoe UI"/>
                <a:cs typeface="Segoe UI"/>
              </a:rPr>
              <a:t>​</a:t>
            </a:r>
          </a:p>
          <a:p>
            <a:pPr rtl="0"/>
            <a:r>
              <a:rPr lang="en-US" sz="1400" baseline="0">
                <a:solidFill>
                  <a:schemeClr val="tx1">
                    <a:lumMod val="76000"/>
                    <a:lumOff val="24000"/>
                  </a:schemeClr>
                </a:solidFill>
                <a:latin typeface="Segoe UI"/>
                <a:ea typeface="Segoe UI"/>
                <a:cs typeface="Segoe UI"/>
              </a:rPr>
              <a:t>• Faire la </a:t>
            </a:r>
            <a:r>
              <a:rPr lang="en-US" sz="1400" baseline="0" err="1">
                <a:solidFill>
                  <a:schemeClr val="tx1">
                    <a:lumMod val="76000"/>
                    <a:lumOff val="24000"/>
                  </a:schemeClr>
                </a:solidFill>
                <a:latin typeface="Segoe UI"/>
                <a:ea typeface="Segoe UI"/>
                <a:cs typeface="Segoe UI"/>
              </a:rPr>
              <a:t>déclaration</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dès</a:t>
            </a:r>
            <a:r>
              <a:rPr lang="en-US" sz="1400" baseline="0">
                <a:solidFill>
                  <a:schemeClr val="tx1">
                    <a:lumMod val="76000"/>
                    <a:lumOff val="24000"/>
                  </a:schemeClr>
                </a:solidFill>
                <a:latin typeface="Segoe UI"/>
                <a:ea typeface="Segoe UI"/>
                <a:cs typeface="Segoe UI"/>
              </a:rPr>
              <a:t> que </a:t>
            </a:r>
            <a:r>
              <a:rPr lang="en-US" sz="1400" baseline="0" err="1">
                <a:solidFill>
                  <a:schemeClr val="tx1">
                    <a:lumMod val="76000"/>
                    <a:lumOff val="24000"/>
                  </a:schemeClr>
                </a:solidFill>
                <a:latin typeface="Segoe UI"/>
                <a:ea typeface="Segoe UI"/>
                <a:cs typeface="Segoe UI"/>
              </a:rPr>
              <a:t>l’on</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soupçonne</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une</a:t>
            </a:r>
            <a:r>
              <a:rPr lang="en-US" sz="1400" baseline="0">
                <a:solidFill>
                  <a:schemeClr val="tx1">
                    <a:lumMod val="76000"/>
                    <a:lumOff val="24000"/>
                  </a:schemeClr>
                </a:solidFill>
                <a:latin typeface="Segoe UI"/>
                <a:ea typeface="Segoe UI"/>
                <a:cs typeface="Segoe UI"/>
              </a:rPr>
              <a:t> MCI. </a:t>
            </a:r>
            <a:r>
              <a:rPr lang="en-US" sz="1400">
                <a:solidFill>
                  <a:schemeClr val="tx1">
                    <a:lumMod val="76000"/>
                    <a:lumOff val="24000"/>
                  </a:schemeClr>
                </a:solidFill>
                <a:latin typeface="Segoe UI"/>
                <a:ea typeface="Segoe UI"/>
                <a:cs typeface="Segoe UI"/>
              </a:rPr>
              <a:t>​</a:t>
            </a:r>
          </a:p>
          <a:p>
            <a:pPr rtl="0"/>
            <a:r>
              <a:rPr lang="en-US" sz="1400">
                <a:solidFill>
                  <a:schemeClr val="tx1">
                    <a:lumMod val="76000"/>
                    <a:lumOff val="24000"/>
                  </a:schemeClr>
                </a:solidFill>
                <a:latin typeface="Segoe UI"/>
                <a:ea typeface="Segoe UI"/>
                <a:cs typeface="Segoe UI"/>
              </a:rPr>
              <a:t>​</a:t>
            </a:r>
          </a:p>
          <a:p>
            <a:r>
              <a:rPr lang="en-US" sz="1400" baseline="0" err="1">
                <a:solidFill>
                  <a:schemeClr val="tx1">
                    <a:lumMod val="76000"/>
                    <a:lumOff val="24000"/>
                  </a:schemeClr>
                </a:solidFill>
                <a:latin typeface="Segoe UI"/>
                <a:ea typeface="Segoe UI"/>
                <a:cs typeface="Segoe UI"/>
              </a:rPr>
              <a:t>Ensuite</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acheminer</a:t>
            </a:r>
            <a:r>
              <a:rPr lang="en-US" sz="1400" baseline="0">
                <a:solidFill>
                  <a:schemeClr val="tx1">
                    <a:lumMod val="76000"/>
                    <a:lumOff val="24000"/>
                  </a:schemeClr>
                </a:solidFill>
                <a:latin typeface="Segoe UI"/>
                <a:ea typeface="Segoe UI"/>
                <a:cs typeface="Segoe UI"/>
              </a:rPr>
              <a:t> la </a:t>
            </a:r>
            <a:r>
              <a:rPr lang="en-US" sz="1400" baseline="0" err="1">
                <a:solidFill>
                  <a:schemeClr val="tx1">
                    <a:lumMod val="76000"/>
                    <a:lumOff val="24000"/>
                  </a:schemeClr>
                </a:solidFill>
                <a:latin typeface="Segoe UI"/>
                <a:ea typeface="Segoe UI"/>
                <a:cs typeface="Segoe UI"/>
              </a:rPr>
              <a:t>déclaration</a:t>
            </a:r>
            <a:r>
              <a:rPr lang="en-US" sz="1400" baseline="0">
                <a:solidFill>
                  <a:schemeClr val="tx1">
                    <a:lumMod val="76000"/>
                    <a:lumOff val="24000"/>
                  </a:schemeClr>
                </a:solidFill>
                <a:latin typeface="Segoe UI"/>
                <a:ea typeface="Segoe UI"/>
                <a:cs typeface="Segoe UI"/>
              </a:rPr>
              <a:t> à la Direction de santé </a:t>
            </a:r>
            <a:r>
              <a:rPr lang="en-US" sz="1400" baseline="0" err="1">
                <a:solidFill>
                  <a:schemeClr val="tx1">
                    <a:lumMod val="76000"/>
                    <a:lumOff val="24000"/>
                  </a:schemeClr>
                </a:solidFill>
                <a:latin typeface="Segoe UI"/>
                <a:ea typeface="Segoe UI"/>
                <a:cs typeface="Segoe UI"/>
              </a:rPr>
              <a:t>publique</a:t>
            </a:r>
            <a:r>
              <a:rPr lang="en-US" sz="1400" baseline="0">
                <a:solidFill>
                  <a:schemeClr val="tx1">
                    <a:lumMod val="76000"/>
                    <a:lumOff val="24000"/>
                  </a:schemeClr>
                </a:solidFill>
                <a:latin typeface="Segoe UI"/>
                <a:ea typeface="Segoe UI"/>
                <a:cs typeface="Segoe UI"/>
              </a:rPr>
              <a:t> de la </a:t>
            </a:r>
            <a:r>
              <a:rPr lang="en-US" sz="1400" baseline="0" err="1">
                <a:solidFill>
                  <a:schemeClr val="tx1">
                    <a:lumMod val="76000"/>
                    <a:lumOff val="24000"/>
                  </a:schemeClr>
                </a:solidFill>
                <a:latin typeface="Segoe UI"/>
                <a:ea typeface="Segoe UI"/>
                <a:cs typeface="Segoe UI"/>
              </a:rPr>
              <a:t>façon</a:t>
            </a:r>
            <a:r>
              <a:rPr lang="en-US" sz="1400" baseline="0">
                <a:solidFill>
                  <a:schemeClr val="tx1">
                    <a:lumMod val="76000"/>
                    <a:lumOff val="24000"/>
                  </a:schemeClr>
                </a:solidFill>
                <a:latin typeface="Segoe UI"/>
                <a:ea typeface="Segoe UI"/>
                <a:cs typeface="Segoe UI"/>
              </a:rPr>
              <a:t> </a:t>
            </a:r>
            <a:r>
              <a:rPr lang="en-US" sz="1400" baseline="0" err="1">
                <a:solidFill>
                  <a:schemeClr val="tx1">
                    <a:lumMod val="76000"/>
                    <a:lumOff val="24000"/>
                  </a:schemeClr>
                </a:solidFill>
                <a:latin typeface="Segoe UI"/>
                <a:ea typeface="Segoe UI"/>
                <a:cs typeface="Segoe UI"/>
              </a:rPr>
              <a:t>suivante</a:t>
            </a:r>
            <a:r>
              <a:rPr lang="en-US" sz="1400" baseline="0">
                <a:solidFill>
                  <a:schemeClr val="tx1">
                    <a:lumMod val="76000"/>
                    <a:lumOff val="24000"/>
                  </a:schemeClr>
                </a:solidFill>
                <a:latin typeface="Segoe UI"/>
                <a:ea typeface="Segoe UI"/>
                <a:cs typeface="Segoe UI"/>
              </a:rPr>
              <a:t> : par </a:t>
            </a:r>
            <a:r>
              <a:rPr lang="en-US" sz="1400" baseline="0" err="1">
                <a:solidFill>
                  <a:schemeClr val="tx1">
                    <a:lumMod val="76000"/>
                    <a:lumOff val="24000"/>
                  </a:schemeClr>
                </a:solidFill>
                <a:latin typeface="Segoe UI"/>
                <a:ea typeface="Segoe UI"/>
                <a:cs typeface="Segoe UI"/>
              </a:rPr>
              <a:t>télécopieur</a:t>
            </a:r>
            <a:r>
              <a:rPr lang="en-US" sz="1400" baseline="0">
                <a:solidFill>
                  <a:schemeClr val="tx1">
                    <a:lumMod val="76000"/>
                    <a:lumOff val="24000"/>
                  </a:schemeClr>
                </a:solidFill>
                <a:latin typeface="Segoe UI"/>
                <a:ea typeface="Segoe UI"/>
                <a:cs typeface="Segoe UI"/>
              </a:rPr>
              <a:t> au </a:t>
            </a:r>
            <a:r>
              <a:rPr lang="en-US" sz="1400" i="1" baseline="0">
                <a:solidFill>
                  <a:schemeClr val="tx1">
                    <a:lumMod val="76000"/>
                    <a:lumOff val="24000"/>
                  </a:schemeClr>
                </a:solidFill>
                <a:latin typeface="Segoe UI"/>
                <a:ea typeface="Segoe UI"/>
                <a:cs typeface="Segoe UI"/>
              </a:rPr>
              <a:t>819 564-5435 </a:t>
            </a:r>
            <a:r>
              <a:rPr lang="en-US" sz="1400" baseline="0" err="1">
                <a:solidFill>
                  <a:schemeClr val="tx1">
                    <a:lumMod val="76000"/>
                    <a:lumOff val="24000"/>
                  </a:schemeClr>
                </a:solidFill>
                <a:latin typeface="Segoe UI"/>
                <a:ea typeface="Segoe UI"/>
                <a:cs typeface="Segoe UI"/>
              </a:rPr>
              <a:t>ou</a:t>
            </a:r>
            <a:r>
              <a:rPr lang="en-US" sz="1400" baseline="0">
                <a:solidFill>
                  <a:schemeClr val="tx1">
                    <a:lumMod val="76000"/>
                    <a:lumOff val="24000"/>
                  </a:schemeClr>
                </a:solidFill>
                <a:latin typeface="Segoe UI"/>
                <a:ea typeface="Segoe UI"/>
                <a:cs typeface="Segoe UI"/>
              </a:rPr>
              <a:t> par </a:t>
            </a:r>
            <a:r>
              <a:rPr lang="en-US" sz="1400" baseline="0" err="1">
                <a:solidFill>
                  <a:schemeClr val="tx1">
                    <a:lumMod val="76000"/>
                    <a:lumOff val="24000"/>
                  </a:schemeClr>
                </a:solidFill>
                <a:latin typeface="Segoe UI"/>
                <a:ea typeface="Segoe UI"/>
                <a:cs typeface="Segoe UI"/>
              </a:rPr>
              <a:t>courriel</a:t>
            </a:r>
            <a:r>
              <a:rPr lang="en-US" sz="1400" baseline="0">
                <a:solidFill>
                  <a:schemeClr val="tx1">
                    <a:lumMod val="76000"/>
                    <a:lumOff val="24000"/>
                  </a:schemeClr>
                </a:solidFill>
                <a:latin typeface="Segoe UI"/>
                <a:ea typeface="Segoe UI"/>
                <a:cs typeface="Segoe UI"/>
              </a:rPr>
              <a:t> </a:t>
            </a:r>
            <a:r>
              <a:rPr lang="en-US" sz="1400">
                <a:solidFill>
                  <a:schemeClr val="tx1">
                    <a:lumMod val="76000"/>
                    <a:lumOff val="24000"/>
                  </a:schemeClr>
                </a:solidFill>
                <a:latin typeface="Segoe UI"/>
                <a:ea typeface="Segoe UI"/>
                <a:cs typeface="Segoe UI"/>
              </a:rPr>
              <a:t>à:</a:t>
            </a:r>
          </a:p>
          <a:p>
            <a:r>
              <a:rPr lang="en-US" sz="1400" i="1">
                <a:solidFill>
                  <a:schemeClr val="tx1">
                    <a:lumMod val="76000"/>
                    <a:lumOff val="24000"/>
                  </a:schemeClr>
                </a:solidFill>
                <a:latin typeface="Segoe UI"/>
                <a:ea typeface="Segoe UI"/>
                <a:cs typeface="Segoe UI"/>
              </a:rPr>
              <a:t>dspmadomci</a:t>
            </a:r>
            <a:r>
              <a:rPr lang="en-US" sz="1400" i="1" baseline="0">
                <a:solidFill>
                  <a:schemeClr val="tx1">
                    <a:lumMod val="76000"/>
                    <a:lumOff val="24000"/>
                  </a:schemeClr>
                </a:solidFill>
                <a:latin typeface="Segoe UI"/>
                <a:ea typeface="Segoe UI"/>
                <a:cs typeface="Segoe UI"/>
              </a:rPr>
              <a:t>.ciussse-chus@ssss.gouv.qc.ca. </a:t>
            </a:r>
            <a:r>
              <a:rPr lang="en-US" sz="1400">
                <a:solidFill>
                  <a:schemeClr val="tx1">
                    <a:lumMod val="76000"/>
                    <a:lumOff val="24000"/>
                  </a:schemeClr>
                </a:solidFill>
                <a:latin typeface="Segoe UI"/>
                <a:ea typeface="Segoe UI"/>
                <a:cs typeface="Segoe UI"/>
              </a:rPr>
              <a:t>​</a:t>
            </a:r>
          </a:p>
          <a:p>
            <a:endParaRPr lang="en-US" sz="1400">
              <a:solidFill>
                <a:schemeClr val="tx1">
                  <a:lumMod val="76000"/>
                  <a:lumOff val="24000"/>
                </a:schemeClr>
              </a:solidFill>
              <a:cs typeface="Segoe UI"/>
            </a:endParaRPr>
          </a:p>
          <a:p>
            <a:r>
              <a:rPr lang="en-US" sz="1400">
                <a:solidFill>
                  <a:schemeClr val="tx1">
                    <a:lumMod val="76000"/>
                    <a:lumOff val="24000"/>
                  </a:schemeClr>
                </a:solidFill>
                <a:ea typeface="+mn-lt"/>
                <a:cs typeface="+mn-lt"/>
              </a:rPr>
              <a:t>***Aide-mémoire pour les </a:t>
            </a:r>
            <a:r>
              <a:rPr lang="en-US" sz="1400" err="1">
                <a:solidFill>
                  <a:schemeClr val="tx1">
                    <a:lumMod val="76000"/>
                    <a:lumOff val="24000"/>
                  </a:schemeClr>
                </a:solidFill>
                <a:ea typeface="+mn-lt"/>
                <a:cs typeface="+mn-lt"/>
              </a:rPr>
              <a:t>déclarants</a:t>
            </a:r>
            <a:r>
              <a:rPr lang="en-US" sz="1400">
                <a:solidFill>
                  <a:schemeClr val="tx1">
                    <a:lumMod val="76000"/>
                    <a:lumOff val="24000"/>
                  </a:schemeClr>
                </a:solidFill>
                <a:ea typeface="+mn-lt"/>
                <a:cs typeface="+mn-lt"/>
              </a:rPr>
              <a:t> de MCI via </a:t>
            </a:r>
            <a:r>
              <a:rPr lang="en-US" sz="1400" err="1">
                <a:solidFill>
                  <a:schemeClr val="tx1">
                    <a:lumMod val="76000"/>
                    <a:lumOff val="24000"/>
                  </a:schemeClr>
                </a:solidFill>
                <a:ea typeface="+mn-lt"/>
                <a:cs typeface="+mn-lt"/>
              </a:rPr>
              <a:t>ce</a:t>
            </a:r>
            <a:r>
              <a:rPr lang="en-US" sz="1400">
                <a:solidFill>
                  <a:schemeClr val="tx1">
                    <a:lumMod val="76000"/>
                    <a:lumOff val="24000"/>
                  </a:schemeClr>
                </a:solidFill>
                <a:ea typeface="+mn-lt"/>
                <a:cs typeface="+mn-lt"/>
              </a:rPr>
              <a:t> lien: </a:t>
            </a:r>
            <a:r>
              <a:rPr lang="en-US" sz="1400">
                <a:solidFill>
                  <a:schemeClr val="accent2"/>
                </a:solidFill>
                <a:ea typeface="+mn-lt"/>
                <a:cs typeface="+mn-lt"/>
                <a:hlinkClick r:id="rId2">
                  <a:extLst>
                    <a:ext uri="{A12FA001-AC4F-418D-AE19-62706E023703}">
                      <ahyp:hlinkClr xmlns:ahyp="http://schemas.microsoft.com/office/drawing/2018/hyperlinkcolor" val="tx"/>
                    </a:ext>
                  </a:extLst>
                </a:hlinkClick>
              </a:rPr>
              <a:t>Aide-mémoire / MCI / Santé </a:t>
            </a:r>
            <a:r>
              <a:rPr lang="en-US" sz="1400" err="1">
                <a:solidFill>
                  <a:schemeClr val="accent2"/>
                </a:solidFill>
                <a:ea typeface="+mn-lt"/>
                <a:cs typeface="+mn-lt"/>
                <a:hlinkClick r:id="rId2">
                  <a:extLst>
                    <a:ext uri="{A12FA001-AC4F-418D-AE19-62706E023703}">
                      <ahyp:hlinkClr xmlns:ahyp="http://schemas.microsoft.com/office/drawing/2018/hyperlinkcolor" val="tx"/>
                    </a:ext>
                  </a:extLst>
                </a:hlinkClick>
              </a:rPr>
              <a:t>Estrie</a:t>
            </a:r>
            <a:endParaRPr lang="en-US" sz="1400">
              <a:solidFill>
                <a:schemeClr val="accent2"/>
              </a:solidFill>
              <a:cs typeface="Segoe UI"/>
            </a:endParaRPr>
          </a:p>
          <a:p>
            <a:endParaRPr lang="en-US" sz="1600">
              <a:solidFill>
                <a:schemeClr val="tx1">
                  <a:lumMod val="76000"/>
                  <a:lumOff val="24000"/>
                </a:schemeClr>
              </a:solidFill>
              <a:cs typeface="Segoe UI"/>
            </a:endParaRPr>
          </a:p>
          <a:p>
            <a:pPr algn="ctr"/>
            <a:endParaRPr lang="en-US">
              <a:solidFill>
                <a:schemeClr val="tx1">
                  <a:lumMod val="76000"/>
                  <a:lumOff val="24000"/>
                </a:schemeClr>
              </a:solidFill>
              <a:cs typeface="Segoe UI"/>
            </a:endParaRPr>
          </a:p>
        </p:txBody>
      </p:sp>
    </p:spTree>
    <p:extLst>
      <p:ext uri="{BB962C8B-B14F-4D97-AF65-F5344CB8AC3E}">
        <p14:creationId xmlns:p14="http://schemas.microsoft.com/office/powerpoint/2010/main" val="1240909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1883-1D0E-B951-8345-EF6DD239584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D307C1A-1087-0512-6550-7D9C73AD293F}"/>
              </a:ext>
            </a:extLst>
          </p:cNvPr>
          <p:cNvSpPr>
            <a:spLocks noGrp="1"/>
          </p:cNvSpPr>
          <p:nvPr>
            <p:ph type="title"/>
          </p:nvPr>
        </p:nvSpPr>
        <p:spPr>
          <a:xfrm>
            <a:off x="2339752" y="1289323"/>
            <a:ext cx="6120680" cy="538417"/>
          </a:xfrm>
        </p:spPr>
        <p:txBody>
          <a:bodyPr/>
          <a:lstStyle/>
          <a:p>
            <a:r>
              <a:rPr lang="fr-FR">
                <a:cs typeface="Segoe UI Semibold"/>
              </a:rPr>
              <a:t>Gestion des vaccins </a:t>
            </a:r>
          </a:p>
        </p:txBody>
      </p:sp>
      <p:sp>
        <p:nvSpPr>
          <p:cNvPr id="4" name="Espace réservé du texte 3">
            <a:extLst>
              <a:ext uri="{FF2B5EF4-FFF2-40B4-BE49-F238E27FC236}">
                <a16:creationId xmlns:a16="http://schemas.microsoft.com/office/drawing/2014/main" id="{2F2054D2-42B2-F608-50F2-829103FCA0BD}"/>
              </a:ext>
            </a:extLst>
          </p:cNvPr>
          <p:cNvSpPr>
            <a:spLocks noGrp="1"/>
          </p:cNvSpPr>
          <p:nvPr>
            <p:ph type="body" sz="quarter" idx="12"/>
          </p:nvPr>
        </p:nvSpPr>
        <p:spPr/>
        <p:txBody>
          <a:bodyPr vert="horz" lIns="91440" tIns="45720" rIns="91440" bIns="45720" rtlCol="0" anchor="t">
            <a:normAutofit/>
          </a:bodyPr>
          <a:lstStyle/>
          <a:p>
            <a:r>
              <a:rPr lang="fr-FR">
                <a:cs typeface="Segoe UI"/>
              </a:rPr>
              <a:t>Par : Josée Gagné, ASI de l'équipe de gestion des vaccins</a:t>
            </a:r>
            <a:endParaRPr lang="fr-FR"/>
          </a:p>
        </p:txBody>
      </p:sp>
    </p:spTree>
    <p:extLst>
      <p:ext uri="{BB962C8B-B14F-4D97-AF65-F5344CB8AC3E}">
        <p14:creationId xmlns:p14="http://schemas.microsoft.com/office/powerpoint/2010/main" val="860669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D934AC09-720C-49F5-9494-1A93C0F76437}"/>
              </a:ext>
            </a:extLst>
          </p:cNvPr>
          <p:cNvSpPr>
            <a:spLocks noGrp="1"/>
          </p:cNvSpPr>
          <p:nvPr>
            <p:ph idx="1"/>
          </p:nvPr>
        </p:nvSpPr>
        <p:spPr>
          <a:xfrm>
            <a:off x="628650" y="1287296"/>
            <a:ext cx="7886700" cy="3262312"/>
          </a:xfrm>
        </p:spPr>
        <p:txBody>
          <a:bodyPr vert="horz" lIns="91440" tIns="45720" rIns="91440" bIns="45720" rtlCol="0" anchor="t">
            <a:normAutofit fontScale="85000" lnSpcReduction="20000"/>
          </a:bodyPr>
          <a:lstStyle/>
          <a:p>
            <a:pPr marL="0" lvl="0" indent="0">
              <a:lnSpc>
                <a:spcPct val="100000"/>
              </a:lnSpc>
              <a:spcBef>
                <a:spcPct val="20000"/>
              </a:spcBef>
              <a:buClr>
                <a:srgbClr val="598795"/>
              </a:buClr>
              <a:buNone/>
              <a:defRPr/>
            </a:pPr>
            <a:r>
              <a:rPr lang="fr-CA" sz="1300">
                <a:solidFill>
                  <a:srgbClr val="002060"/>
                </a:solidFill>
              </a:rPr>
              <a:t>Durant la campagne, les commandes pourront être acheminées aux deux semaines, pour les sites réguliers. </a:t>
            </a:r>
          </a:p>
          <a:p>
            <a:pPr marL="0" lvl="0" indent="0">
              <a:lnSpc>
                <a:spcPct val="100000"/>
              </a:lnSpc>
              <a:spcBef>
                <a:spcPct val="20000"/>
              </a:spcBef>
              <a:buClr>
                <a:srgbClr val="598795"/>
              </a:buClr>
              <a:buNone/>
              <a:defRPr/>
            </a:pPr>
            <a:r>
              <a:rPr lang="fr-CA" sz="1300">
                <a:solidFill>
                  <a:srgbClr val="002060"/>
                </a:solidFill>
              </a:rPr>
              <a:t>En ce qui concerne les PSL, les commandes demeurent aux mois, sauf pour la première livraison.</a:t>
            </a:r>
          </a:p>
          <a:p>
            <a:pPr marL="342900" lvl="0" indent="-342900">
              <a:lnSpc>
                <a:spcPct val="100000"/>
              </a:lnSpc>
              <a:spcBef>
                <a:spcPct val="20000"/>
              </a:spcBef>
              <a:buClr>
                <a:srgbClr val="598795"/>
              </a:buClr>
              <a:buFont typeface="Courier New" panose="02070309020205020404" pitchFamily="49" charset="0"/>
              <a:buChar char="o"/>
              <a:defRPr/>
            </a:pPr>
            <a:endParaRPr lang="fr-CA" sz="1300">
              <a:solidFill>
                <a:srgbClr val="002060"/>
              </a:solidFill>
            </a:endParaRPr>
          </a:p>
          <a:p>
            <a:pPr marL="0" lvl="0" indent="0">
              <a:lnSpc>
                <a:spcPct val="100000"/>
              </a:lnSpc>
              <a:spcBef>
                <a:spcPct val="20000"/>
              </a:spcBef>
              <a:buClr>
                <a:srgbClr val="598795"/>
              </a:buClr>
              <a:buNone/>
              <a:defRPr/>
            </a:pPr>
            <a:r>
              <a:rPr lang="fr-CA" sz="1300" b="1">
                <a:solidFill>
                  <a:srgbClr val="002060"/>
                </a:solidFill>
              </a:rPr>
              <a:t>Première livraison en mode « push » </a:t>
            </a:r>
            <a:r>
              <a:rPr lang="fr-CA" sz="1300">
                <a:solidFill>
                  <a:srgbClr val="002060"/>
                </a:solidFill>
              </a:rPr>
              <a:t>pour le mobile (PSL) + clientèle prioritaire:</a:t>
            </a:r>
            <a:r>
              <a:rPr lang="fr-CA" sz="1300">
                <a:solidFill>
                  <a:srgbClr val="0C6A3A"/>
                </a:solidFill>
              </a:rPr>
              <a:t> </a:t>
            </a:r>
            <a:r>
              <a:rPr lang="fr-CA" sz="1300" b="1">
                <a:solidFill>
                  <a:srgbClr val="FF0000"/>
                </a:solidFill>
              </a:rPr>
              <a:t>2 octobre 2026</a:t>
            </a:r>
          </a:p>
          <a:p>
            <a:pPr marL="0" lvl="0" indent="0">
              <a:lnSpc>
                <a:spcPct val="100000"/>
              </a:lnSpc>
              <a:spcBef>
                <a:spcPct val="20000"/>
              </a:spcBef>
              <a:buClr>
                <a:srgbClr val="598795"/>
              </a:buClr>
              <a:buNone/>
              <a:defRPr/>
            </a:pPr>
            <a:endParaRPr lang="fr-CA" sz="1300">
              <a:solidFill>
                <a:srgbClr val="0C6A3A"/>
              </a:solidFill>
            </a:endParaRPr>
          </a:p>
          <a:p>
            <a:pPr marL="0" lvl="0" indent="0">
              <a:lnSpc>
                <a:spcPct val="100000"/>
              </a:lnSpc>
              <a:spcBef>
                <a:spcPct val="20000"/>
              </a:spcBef>
              <a:buClr>
                <a:srgbClr val="598795"/>
              </a:buClr>
              <a:buNone/>
              <a:defRPr/>
            </a:pPr>
            <a:r>
              <a:rPr lang="fr-CA" sz="1300">
                <a:solidFill>
                  <a:srgbClr val="002060"/>
                </a:solidFill>
              </a:rPr>
              <a:t>Date de la </a:t>
            </a:r>
            <a:r>
              <a:rPr lang="fr-CA" sz="1300" b="1">
                <a:solidFill>
                  <a:srgbClr val="002060"/>
                </a:solidFill>
              </a:rPr>
              <a:t>première commande </a:t>
            </a:r>
            <a:r>
              <a:rPr lang="fr-CA" sz="1300">
                <a:solidFill>
                  <a:srgbClr val="002060"/>
                </a:solidFill>
              </a:rPr>
              <a:t>pour la vaccination populationnelle </a:t>
            </a:r>
            <a:r>
              <a:rPr lang="fr-CA" sz="1300">
                <a:solidFill>
                  <a:srgbClr val="0C6A3A"/>
                </a:solidFill>
              </a:rPr>
              <a:t>: </a:t>
            </a:r>
            <a:r>
              <a:rPr lang="fr-CA" sz="1300" b="1">
                <a:solidFill>
                  <a:srgbClr val="FF0000"/>
                </a:solidFill>
              </a:rPr>
              <a:t>2 au 6 octobre 2026 </a:t>
            </a:r>
            <a:r>
              <a:rPr lang="fr-CA" sz="1300">
                <a:solidFill>
                  <a:srgbClr val="002060"/>
                </a:solidFill>
              </a:rPr>
              <a:t>pour les </a:t>
            </a:r>
            <a:r>
              <a:rPr lang="fr-CA" sz="1300" b="1">
                <a:solidFill>
                  <a:srgbClr val="FF0000"/>
                </a:solidFill>
              </a:rPr>
              <a:t>livraisons du 14 octobre </a:t>
            </a:r>
            <a:r>
              <a:rPr lang="fr-CA" sz="1300">
                <a:solidFill>
                  <a:srgbClr val="FF0000"/>
                </a:solidFill>
              </a:rPr>
              <a:t>(PSL) et </a:t>
            </a:r>
            <a:r>
              <a:rPr lang="fr-CA" sz="1300" b="1">
                <a:solidFill>
                  <a:srgbClr val="FF0000"/>
                </a:solidFill>
              </a:rPr>
              <a:t>15 octobre </a:t>
            </a:r>
            <a:r>
              <a:rPr lang="fr-CA" sz="1300">
                <a:solidFill>
                  <a:srgbClr val="FF0000"/>
                </a:solidFill>
              </a:rPr>
              <a:t>2026 (autres sites);</a:t>
            </a:r>
            <a:endParaRPr lang="fr-CA" sz="1300">
              <a:solidFill>
                <a:srgbClr val="FF0000"/>
              </a:solidFill>
              <a:highlight>
                <a:srgbClr val="FFFF00"/>
              </a:highlight>
            </a:endParaRPr>
          </a:p>
          <a:p>
            <a:pPr marL="342900" lvl="0" indent="-342900">
              <a:lnSpc>
                <a:spcPct val="100000"/>
              </a:lnSpc>
              <a:spcBef>
                <a:spcPct val="20000"/>
              </a:spcBef>
              <a:buClr>
                <a:srgbClr val="598795"/>
              </a:buClr>
              <a:buFont typeface="Courier New" panose="02070309020205020404" pitchFamily="49" charset="0"/>
              <a:buChar char="o"/>
              <a:defRPr/>
            </a:pPr>
            <a:endParaRPr lang="fr-CA" sz="1300">
              <a:solidFill>
                <a:srgbClr val="FF0000"/>
              </a:solidFill>
            </a:endParaRPr>
          </a:p>
          <a:p>
            <a:pPr marL="0" lvl="0" indent="0">
              <a:lnSpc>
                <a:spcPct val="100000"/>
              </a:lnSpc>
              <a:spcBef>
                <a:spcPct val="20000"/>
              </a:spcBef>
              <a:buClr>
                <a:srgbClr val="598795"/>
              </a:buClr>
              <a:buNone/>
              <a:defRPr/>
            </a:pPr>
            <a:r>
              <a:rPr lang="fr-CA" sz="1300" b="1">
                <a:solidFill>
                  <a:srgbClr val="002060"/>
                </a:solidFill>
              </a:rPr>
              <a:t>***À retenir***: </a:t>
            </a:r>
          </a:p>
          <a:p>
            <a:pPr marL="0" lvl="0" indent="0">
              <a:lnSpc>
                <a:spcPct val="100000"/>
              </a:lnSpc>
              <a:spcBef>
                <a:spcPct val="20000"/>
              </a:spcBef>
              <a:buClr>
                <a:srgbClr val="598795"/>
              </a:buClr>
              <a:buNone/>
              <a:defRPr/>
            </a:pPr>
            <a:endParaRPr lang="fr-CA" sz="1300" b="1">
              <a:solidFill>
                <a:srgbClr val="002060"/>
              </a:solidFill>
            </a:endParaRPr>
          </a:p>
          <a:p>
            <a:pPr lvl="0">
              <a:lnSpc>
                <a:spcPct val="100000"/>
              </a:lnSpc>
              <a:spcBef>
                <a:spcPct val="20000"/>
              </a:spcBef>
              <a:buClr>
                <a:srgbClr val="598795"/>
              </a:buClr>
              <a:buFontTx/>
              <a:buChar char="-"/>
              <a:defRPr/>
            </a:pPr>
            <a:r>
              <a:rPr lang="fr-CA" sz="1300">
                <a:solidFill>
                  <a:srgbClr val="002060"/>
                </a:solidFill>
              </a:rPr>
              <a:t>Dates de </a:t>
            </a:r>
            <a:r>
              <a:rPr lang="fr-CA" sz="1300" b="1">
                <a:solidFill>
                  <a:srgbClr val="002060"/>
                </a:solidFill>
              </a:rPr>
              <a:t>livraisons pour PSL</a:t>
            </a:r>
            <a:r>
              <a:rPr lang="fr-CA" sz="1300">
                <a:solidFill>
                  <a:srgbClr val="002060"/>
                </a:solidFill>
              </a:rPr>
              <a:t>: </a:t>
            </a:r>
            <a:r>
              <a:rPr lang="fr-CA" sz="1300" b="1">
                <a:solidFill>
                  <a:srgbClr val="FF0000"/>
                </a:solidFill>
              </a:rPr>
              <a:t>2 octobre, 14 octobre, 11 novembre et 9 décembre 2026</a:t>
            </a:r>
            <a:endParaRPr lang="fr-CA" sz="1300" b="1">
              <a:solidFill>
                <a:srgbClr val="002060"/>
              </a:solidFill>
            </a:endParaRPr>
          </a:p>
          <a:p>
            <a:pPr marL="0" lvl="0" indent="0">
              <a:lnSpc>
                <a:spcPct val="100000"/>
              </a:lnSpc>
              <a:spcBef>
                <a:spcPct val="20000"/>
              </a:spcBef>
              <a:buClr>
                <a:srgbClr val="598795"/>
              </a:buClr>
              <a:buNone/>
              <a:defRPr/>
            </a:pPr>
            <a:r>
              <a:rPr lang="fr-CA" sz="1300" b="1">
                <a:solidFill>
                  <a:srgbClr val="002060"/>
                </a:solidFill>
              </a:rPr>
              <a:t>-</a:t>
            </a:r>
            <a:r>
              <a:rPr lang="fr-CA" sz="1300" b="1">
                <a:solidFill>
                  <a:srgbClr val="FF0000"/>
                </a:solidFill>
              </a:rPr>
              <a:t>    </a:t>
            </a:r>
            <a:r>
              <a:rPr lang="fr-CA" sz="1300">
                <a:solidFill>
                  <a:srgbClr val="002060"/>
                </a:solidFill>
              </a:rPr>
              <a:t>Dates de livraisons </a:t>
            </a:r>
            <a:r>
              <a:rPr lang="fr-CA" sz="1300" b="1">
                <a:solidFill>
                  <a:srgbClr val="002060"/>
                </a:solidFill>
              </a:rPr>
              <a:t>sites réguliers</a:t>
            </a:r>
            <a:r>
              <a:rPr lang="fr-CA" sz="1300">
                <a:solidFill>
                  <a:srgbClr val="0C6A3A"/>
                </a:solidFill>
              </a:rPr>
              <a:t>: </a:t>
            </a:r>
            <a:r>
              <a:rPr lang="fr-CA" sz="1300" b="1">
                <a:solidFill>
                  <a:srgbClr val="FF0000"/>
                </a:solidFill>
              </a:rPr>
              <a:t>15 et 29 octobre, 12 novembre, 26 novembre et 10 décembre 2026 </a:t>
            </a:r>
            <a:endParaRPr lang="fr-CA" sz="1300">
              <a:solidFill>
                <a:srgbClr val="FF0000"/>
              </a:solidFill>
              <a:highlight>
                <a:srgbClr val="FFFF00"/>
              </a:highlight>
            </a:endParaRPr>
          </a:p>
          <a:p>
            <a:pPr marL="342900" lvl="0" indent="-342900">
              <a:lnSpc>
                <a:spcPct val="100000"/>
              </a:lnSpc>
              <a:spcBef>
                <a:spcPct val="20000"/>
              </a:spcBef>
              <a:buClr>
                <a:srgbClr val="598795"/>
              </a:buClr>
              <a:buFont typeface="Courier New" panose="02070309020205020404" pitchFamily="49" charset="0"/>
              <a:buChar char="o"/>
              <a:defRPr/>
            </a:pPr>
            <a:endParaRPr lang="fr-CA" sz="1300">
              <a:solidFill>
                <a:srgbClr val="FF0000"/>
              </a:solidFill>
            </a:endParaRPr>
          </a:p>
          <a:p>
            <a:pPr marL="0" lvl="0" indent="0">
              <a:lnSpc>
                <a:spcPct val="100000"/>
              </a:lnSpc>
              <a:spcBef>
                <a:spcPct val="20000"/>
              </a:spcBef>
              <a:buClr>
                <a:srgbClr val="598795"/>
              </a:buClr>
              <a:buNone/>
              <a:defRPr/>
            </a:pPr>
            <a:r>
              <a:rPr lang="fr-CA" sz="1300">
                <a:solidFill>
                  <a:srgbClr val="002060"/>
                </a:solidFill>
              </a:rPr>
              <a:t>Les allocations ont été distribuées en se basant sur les données de vaccination de l’année dernière; doses administrées, inventaires restants, pourcentage populationnel, et allocations ministérielles.</a:t>
            </a:r>
          </a:p>
          <a:p>
            <a:pPr marL="342900" lvl="0" indent="-342900">
              <a:lnSpc>
                <a:spcPct val="100000"/>
              </a:lnSpc>
              <a:spcBef>
                <a:spcPct val="20000"/>
              </a:spcBef>
              <a:buClr>
                <a:srgbClr val="598795"/>
              </a:buClr>
              <a:buFont typeface="Courier New" panose="02070309020205020404" pitchFamily="49" charset="0"/>
              <a:buChar char="o"/>
              <a:defRPr/>
            </a:pPr>
            <a:endParaRPr lang="fr-CA" sz="1300">
              <a:solidFill>
                <a:srgbClr val="0C6A3A"/>
              </a:solidFill>
            </a:endParaRPr>
          </a:p>
          <a:p>
            <a:pPr marL="0" lvl="0" indent="0">
              <a:lnSpc>
                <a:spcPct val="100000"/>
              </a:lnSpc>
              <a:spcBef>
                <a:spcPct val="20000"/>
              </a:spcBef>
              <a:buClr>
                <a:srgbClr val="598795"/>
              </a:buClr>
              <a:buNone/>
              <a:defRPr/>
            </a:pPr>
            <a:r>
              <a:rPr lang="fr-CA" sz="1300">
                <a:solidFill>
                  <a:srgbClr val="002060"/>
                </a:solidFill>
              </a:rPr>
              <a:t>Les formulaires de commandes et inventaires de vaccins Influenza et COVID se retrouvent sur le site de santé Estrie, section Outils pour les vaccinateurs - Gestion des vaccins - Commande et inventaire des vaccins  : </a:t>
            </a:r>
            <a:r>
              <a:rPr lang="fr-CA" sz="1300" i="1">
                <a:solidFill>
                  <a:srgbClr val="0070C0"/>
                </a:solidFill>
                <a:hlinkClick r:id="rId3">
                  <a:extLst>
                    <a:ext uri="{A12FA001-AC4F-418D-AE19-62706E023703}">
                      <ahyp:hlinkClr xmlns:ahyp="http://schemas.microsoft.com/office/drawing/2018/hyperlinkcolor" val="tx"/>
                    </a:ext>
                  </a:extLst>
                </a:hlinkClick>
              </a:rPr>
              <a:t>https://www.santeestrie.qc.ca/professionnels/ressources-pour-les-professionnels/outils-pour-les-vaccinateurs</a:t>
            </a:r>
            <a:endParaRPr lang="fr-CA" sz="1300" i="1">
              <a:solidFill>
                <a:srgbClr val="0070C0"/>
              </a:solidFill>
            </a:endParaRPr>
          </a:p>
          <a:p>
            <a:endParaRPr lang="fr-CA" sz="1000" i="1">
              <a:solidFill>
                <a:srgbClr val="357194"/>
              </a:solidFill>
              <a:latin typeface="Franklin Gothic Book"/>
              <a:cs typeface="Segoe UI"/>
            </a:endParaRPr>
          </a:p>
        </p:txBody>
      </p:sp>
      <p:sp>
        <p:nvSpPr>
          <p:cNvPr id="7" name="Espace réservé du texte 6">
            <a:extLst>
              <a:ext uri="{FF2B5EF4-FFF2-40B4-BE49-F238E27FC236}">
                <a16:creationId xmlns:a16="http://schemas.microsoft.com/office/drawing/2014/main" id="{CC4F2801-D796-46A2-A25A-195013A9996A}"/>
              </a:ext>
            </a:extLst>
          </p:cNvPr>
          <p:cNvSpPr>
            <a:spLocks noGrp="1"/>
          </p:cNvSpPr>
          <p:nvPr>
            <p:ph type="body" sz="quarter" idx="13"/>
          </p:nvPr>
        </p:nvSpPr>
        <p:spPr/>
        <p:txBody>
          <a:bodyPr vert="horz" lIns="91440" tIns="45720" rIns="91440" bIns="45720" rtlCol="0" anchor="t">
            <a:normAutofit/>
          </a:bodyPr>
          <a:lstStyle/>
          <a:p>
            <a:r>
              <a:rPr lang="fr-CA">
                <a:cs typeface="Segoe UI Semibold"/>
              </a:rPr>
              <a:t>COMMANDES ET LIVRAISONS</a:t>
            </a:r>
          </a:p>
        </p:txBody>
      </p:sp>
    </p:spTree>
    <p:extLst>
      <p:ext uri="{BB962C8B-B14F-4D97-AF65-F5344CB8AC3E}">
        <p14:creationId xmlns:p14="http://schemas.microsoft.com/office/powerpoint/2010/main" val="2254218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555D22-2F92-4032-923A-03FFEC30D1E9}"/>
              </a:ext>
            </a:extLst>
          </p:cNvPr>
          <p:cNvSpPr>
            <a:spLocks noGrp="1"/>
          </p:cNvSpPr>
          <p:nvPr>
            <p:ph type="title"/>
          </p:nvPr>
        </p:nvSpPr>
        <p:spPr>
          <a:xfrm>
            <a:off x="628650" y="1131590"/>
            <a:ext cx="8047806" cy="648072"/>
          </a:xfrm>
        </p:spPr>
        <p:txBody>
          <a:bodyPr>
            <a:normAutofit fontScale="90000"/>
          </a:bodyPr>
          <a:lstStyle/>
          <a:p>
            <a:pPr>
              <a:lnSpc>
                <a:spcPct val="150000"/>
              </a:lnSpc>
            </a:pPr>
            <a:r>
              <a:rPr lang="fr-CA"/>
              <a:t>Sur le site de Santé-Estrie :</a:t>
            </a:r>
            <a:br>
              <a:rPr lang="fr-CA"/>
            </a:br>
            <a:r>
              <a:rPr lang="fr-CA" sz="1300">
                <a:solidFill>
                  <a:schemeClr val="tx2"/>
                </a:solidFill>
                <a:latin typeface="Segoe UI" panose="020B0502040204020203" pitchFamily="34" charset="0"/>
                <a:cs typeface="Segoe UI" panose="020B0502040204020203" pitchFamily="34" charset="0"/>
              </a:rPr>
              <a:t>Professionnels / Ressources pour les professionnels / Outils pour les vaccinateurs / Gestion des vaccins  </a:t>
            </a:r>
          </a:p>
        </p:txBody>
      </p:sp>
      <p:pic>
        <p:nvPicPr>
          <p:cNvPr id="8" name="Image 7">
            <a:extLst>
              <a:ext uri="{FF2B5EF4-FFF2-40B4-BE49-F238E27FC236}">
                <a16:creationId xmlns:a16="http://schemas.microsoft.com/office/drawing/2014/main" id="{03F8A26B-EE0B-41B4-BD09-FE297D374BA9}"/>
              </a:ext>
            </a:extLst>
          </p:cNvPr>
          <p:cNvPicPr>
            <a:picLocks noChangeAspect="1"/>
          </p:cNvPicPr>
          <p:nvPr/>
        </p:nvPicPr>
        <p:blipFill>
          <a:blip r:embed="rId3"/>
          <a:stretch>
            <a:fillRect/>
          </a:stretch>
        </p:blipFill>
        <p:spPr>
          <a:xfrm>
            <a:off x="738312" y="1860302"/>
            <a:ext cx="4446811" cy="3024336"/>
          </a:xfrm>
          <a:prstGeom prst="rect">
            <a:avLst/>
          </a:prstGeom>
        </p:spPr>
      </p:pic>
      <p:sp>
        <p:nvSpPr>
          <p:cNvPr id="4" name="Espace réservé du texte 3">
            <a:extLst>
              <a:ext uri="{FF2B5EF4-FFF2-40B4-BE49-F238E27FC236}">
                <a16:creationId xmlns:a16="http://schemas.microsoft.com/office/drawing/2014/main" id="{4CE79161-3433-45B1-903E-1811F381223D}"/>
              </a:ext>
            </a:extLst>
          </p:cNvPr>
          <p:cNvSpPr>
            <a:spLocks noGrp="1"/>
          </p:cNvSpPr>
          <p:nvPr>
            <p:ph type="body" sz="quarter" idx="14"/>
          </p:nvPr>
        </p:nvSpPr>
        <p:spPr/>
        <p:txBody>
          <a:bodyPr>
            <a:normAutofit lnSpcReduction="10000"/>
          </a:bodyPr>
          <a:lstStyle/>
          <a:p>
            <a:r>
              <a:rPr lang="fr-CA" sz="3200" cap="all">
                <a:solidFill>
                  <a:srgbClr val="FFFFFF"/>
                </a:solidFill>
                <a:latin typeface="Franklin Gothic Medium" panose="020B0603020102020204" pitchFamily="34" charset="0"/>
                <a:ea typeface="+mj-ea"/>
                <a:cs typeface="+mj-cs"/>
              </a:rPr>
              <a:t>Où trouver l’info?</a:t>
            </a:r>
            <a:endParaRPr lang="fr-CA">
              <a:solidFill>
                <a:srgbClr val="FFFFFF"/>
              </a:solidFill>
            </a:endParaRPr>
          </a:p>
        </p:txBody>
      </p:sp>
      <p:sp>
        <p:nvSpPr>
          <p:cNvPr id="6" name="Espace réservé du numéro de diapositive 5">
            <a:extLst>
              <a:ext uri="{FF2B5EF4-FFF2-40B4-BE49-F238E27FC236}">
                <a16:creationId xmlns:a16="http://schemas.microsoft.com/office/drawing/2014/main" id="{7A90D742-E55E-4B61-870B-1454E17C6CB7}"/>
              </a:ext>
            </a:extLst>
          </p:cNvPr>
          <p:cNvSpPr>
            <a:spLocks noGrp="1"/>
          </p:cNvSpPr>
          <p:nvPr>
            <p:ph type="sldNum" sz="quarter" idx="4"/>
          </p:nvPr>
        </p:nvSpPr>
        <p:spPr/>
        <p:txBody>
          <a:bodyPr/>
          <a:lstStyle/>
          <a:p>
            <a:fld id="{A7D211A3-7575-492B-8E98-5F9B497A4866}" type="slidenum">
              <a:rPr lang="fr-CA" smtClean="0"/>
              <a:pPr/>
              <a:t>40</a:t>
            </a:fld>
            <a:endParaRPr lang="fr-CA"/>
          </a:p>
        </p:txBody>
      </p:sp>
    </p:spTree>
    <p:extLst>
      <p:ext uri="{BB962C8B-B14F-4D97-AF65-F5344CB8AC3E}">
        <p14:creationId xmlns:p14="http://schemas.microsoft.com/office/powerpoint/2010/main" val="11810285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A2F908-1339-4ED0-8C18-77D707F796A3}"/>
              </a:ext>
            </a:extLst>
          </p:cNvPr>
          <p:cNvSpPr>
            <a:spLocks noGrp="1"/>
          </p:cNvSpPr>
          <p:nvPr>
            <p:ph type="title"/>
          </p:nvPr>
        </p:nvSpPr>
        <p:spPr>
          <a:xfrm>
            <a:off x="0" y="1203598"/>
            <a:ext cx="9036496" cy="3744416"/>
          </a:xfrm>
        </p:spPr>
        <p:txBody>
          <a:bodyPr>
            <a:normAutofit fontScale="90000"/>
          </a:bodyPr>
          <a:lstStyle/>
          <a:p>
            <a:pPr marL="342900" lvl="0">
              <a:lnSpc>
                <a:spcPct val="150000"/>
              </a:lnSpc>
              <a:spcBef>
                <a:spcPct val="20000"/>
              </a:spcBef>
              <a:defRPr/>
            </a:pPr>
            <a:r>
              <a:rPr lang="fr-CA" sz="1300">
                <a:solidFill>
                  <a:schemeClr val="tx2"/>
                </a:solidFill>
                <a:latin typeface="+mn-lt"/>
                <a:ea typeface="+mn-ea"/>
                <a:cs typeface="+mn-cs"/>
              </a:rPr>
              <a:t>Se référer à la formation ENA (8223) ou sur le site de Santé Estrie pour la procédure d’un </a:t>
            </a:r>
            <a:r>
              <a:rPr lang="fr-CA" sz="1300" err="1">
                <a:solidFill>
                  <a:schemeClr val="tx2"/>
                </a:solidFill>
                <a:latin typeface="+mn-lt"/>
                <a:ea typeface="+mn-ea"/>
                <a:cs typeface="+mn-cs"/>
              </a:rPr>
              <a:t>BCF</a:t>
            </a:r>
            <a:r>
              <a:rPr lang="fr-CA" sz="1300">
                <a:solidFill>
                  <a:schemeClr val="tx2"/>
                </a:solidFill>
                <a:latin typeface="+mn-lt"/>
                <a:ea typeface="+mn-ea"/>
                <a:cs typeface="+mn-cs"/>
              </a:rPr>
              <a:t>. Pour la région de l’Estrie, les procédures de déclaration d’un BCF se retrouvent sur </a:t>
            </a:r>
            <a:r>
              <a:rPr lang="fr-CA" sz="1300">
                <a:solidFill>
                  <a:schemeClr val="tx2"/>
                </a:solidFill>
                <a:latin typeface="+mn-lt"/>
                <a:ea typeface="+mn-ea"/>
                <a:cs typeface="+mn-cs"/>
                <a:hlinkClick r:id="rId3">
                  <a:extLst>
                    <a:ext uri="{A12FA001-AC4F-418D-AE19-62706E023703}">
                      <ahyp:hlinkClr xmlns:ahyp="http://schemas.microsoft.com/office/drawing/2018/hyperlinkcolor" val="tx"/>
                    </a:ext>
                  </a:extLst>
                </a:hlinkClick>
              </a:rPr>
              <a:t>www.santeestrie.qc.ca</a:t>
            </a:r>
            <a:r>
              <a:rPr lang="fr-CA" sz="1300">
                <a:solidFill>
                  <a:schemeClr val="tx2"/>
                </a:solidFill>
                <a:latin typeface="+mn-lt"/>
                <a:ea typeface="+mn-ea"/>
                <a:cs typeface="+mn-cs"/>
              </a:rPr>
              <a:t> dans la section Outils pour les vaccinateurs: </a:t>
            </a:r>
            <a:r>
              <a:rPr lang="fr-CA" sz="1300">
                <a:solidFill>
                  <a:schemeClr val="tx2">
                    <a:lumMod val="60000"/>
                    <a:lumOff val="40000"/>
                  </a:schemeClr>
                </a:solidFill>
                <a:latin typeface="+mn-lt"/>
                <a:ea typeface="+mn-ea"/>
                <a:cs typeface="+mn-cs"/>
                <a:hlinkClick r:id="rId4">
                  <a:extLst>
                    <a:ext uri="{A12FA001-AC4F-418D-AE19-62706E023703}">
                      <ahyp:hlinkClr xmlns:ahyp="http://schemas.microsoft.com/office/drawing/2018/hyperlinkcolor" val="tx"/>
                    </a:ext>
                  </a:extLst>
                </a:hlinkClick>
              </a:rPr>
              <a:t>https://www.santeestrie.qc.ca/professionnels/ressources-pour-les-professionnels/outils-pour-les-vaccinateurs</a:t>
            </a:r>
            <a:br>
              <a:rPr lang="fr-CA" sz="1300">
                <a:solidFill>
                  <a:schemeClr val="tx2"/>
                </a:solidFill>
                <a:latin typeface="+mn-lt"/>
                <a:ea typeface="+mn-ea"/>
                <a:cs typeface="+mn-cs"/>
              </a:rPr>
            </a:br>
            <a:r>
              <a:rPr lang="fr-CA" sz="1300" b="1">
                <a:solidFill>
                  <a:schemeClr val="tx2"/>
                </a:solidFill>
                <a:latin typeface="+mn-lt"/>
                <a:ea typeface="+mn-ea"/>
                <a:cs typeface="+mn-cs"/>
              </a:rPr>
              <a:t>RAPPEL de la procédure :</a:t>
            </a:r>
            <a:br>
              <a:rPr lang="fr-CA" sz="1300">
                <a:solidFill>
                  <a:schemeClr val="tx2"/>
                </a:solidFill>
                <a:latin typeface="+mn-lt"/>
                <a:ea typeface="+mn-ea"/>
                <a:cs typeface="+mn-cs"/>
              </a:rPr>
            </a:br>
            <a:r>
              <a:rPr lang="fr-CA" sz="1300" b="1">
                <a:solidFill>
                  <a:schemeClr val="tx2"/>
                </a:solidFill>
                <a:latin typeface="+mn-lt"/>
                <a:ea typeface="+mn-ea"/>
                <a:cs typeface="+mn-cs"/>
              </a:rPr>
              <a:t>1</a:t>
            </a:r>
            <a:r>
              <a:rPr lang="fr-CA" sz="1300">
                <a:solidFill>
                  <a:schemeClr val="tx2"/>
                </a:solidFill>
                <a:latin typeface="+mn-lt"/>
                <a:ea typeface="+mn-ea"/>
                <a:cs typeface="+mn-cs"/>
              </a:rPr>
              <a:t>. Mettre les vaccins en quarantaine au réfrigérateurs entre 2-8 °C jusqu’à la décision de l’équipe de gestion des vaccins;</a:t>
            </a:r>
            <a:br>
              <a:rPr lang="fr-CA" sz="1300">
                <a:solidFill>
                  <a:schemeClr val="tx2"/>
                </a:solidFill>
                <a:latin typeface="+mn-lt"/>
                <a:ea typeface="+mn-ea"/>
                <a:cs typeface="+mn-cs"/>
              </a:rPr>
            </a:br>
            <a:r>
              <a:rPr lang="fr-CA" sz="1300" b="1">
                <a:solidFill>
                  <a:schemeClr val="tx2"/>
                </a:solidFill>
                <a:latin typeface="+mn-lt"/>
                <a:ea typeface="+mn-ea"/>
                <a:cs typeface="+mn-cs"/>
              </a:rPr>
              <a:t>2</a:t>
            </a:r>
            <a:r>
              <a:rPr lang="fr-CA" sz="1300">
                <a:solidFill>
                  <a:schemeClr val="tx2"/>
                </a:solidFill>
                <a:latin typeface="+mn-lt"/>
                <a:ea typeface="+mn-ea"/>
                <a:cs typeface="+mn-cs"/>
              </a:rPr>
              <a:t>. Bien identifier les vaccins afin qu’ils ne soient pas administrés en attendant la décision de l’Équipe de gestion des vaccins (</a:t>
            </a:r>
            <a:r>
              <a:rPr lang="fr-CA" sz="1300" err="1">
                <a:solidFill>
                  <a:schemeClr val="tx2"/>
                </a:solidFill>
                <a:latin typeface="+mn-lt"/>
                <a:ea typeface="+mn-ea"/>
                <a:cs typeface="+mn-cs"/>
              </a:rPr>
              <a:t>DSG</a:t>
            </a:r>
            <a:r>
              <a:rPr lang="fr-CA" sz="1300">
                <a:solidFill>
                  <a:schemeClr val="tx2"/>
                </a:solidFill>
                <a:latin typeface="+mn-lt"/>
                <a:ea typeface="+mn-ea"/>
                <a:cs typeface="+mn-cs"/>
              </a:rPr>
              <a:t>);</a:t>
            </a:r>
            <a:br>
              <a:rPr lang="fr-CA" sz="1300">
                <a:solidFill>
                  <a:schemeClr val="tx2"/>
                </a:solidFill>
                <a:latin typeface="+mn-lt"/>
                <a:ea typeface="+mn-ea"/>
                <a:cs typeface="+mn-cs"/>
              </a:rPr>
            </a:br>
            <a:r>
              <a:rPr lang="fr-CA" sz="1300" b="1">
                <a:solidFill>
                  <a:schemeClr val="tx2"/>
                </a:solidFill>
                <a:latin typeface="+mn-lt"/>
                <a:ea typeface="+mn-ea"/>
                <a:cs typeface="+mn-cs"/>
              </a:rPr>
              <a:t>3</a:t>
            </a:r>
            <a:r>
              <a:rPr lang="fr-CA" sz="1300">
                <a:solidFill>
                  <a:schemeClr val="tx2"/>
                </a:solidFill>
                <a:latin typeface="+mn-lt"/>
                <a:ea typeface="+mn-ea"/>
                <a:cs typeface="+mn-cs"/>
              </a:rPr>
              <a:t>. Compléter le formulaire de demande d’évaluation de produits immunisants en cas de </a:t>
            </a:r>
            <a:r>
              <a:rPr lang="fr-CA" sz="1300" err="1">
                <a:solidFill>
                  <a:schemeClr val="tx2"/>
                </a:solidFill>
                <a:latin typeface="+mn-lt"/>
                <a:ea typeface="+mn-ea"/>
                <a:cs typeface="+mn-cs"/>
              </a:rPr>
              <a:t>BCF</a:t>
            </a:r>
            <a:r>
              <a:rPr lang="fr-CA" sz="1300">
                <a:solidFill>
                  <a:schemeClr val="tx2"/>
                </a:solidFill>
                <a:latin typeface="+mn-lt"/>
                <a:ea typeface="+mn-ea"/>
                <a:cs typeface="+mn-cs"/>
              </a:rPr>
              <a:t> disponible sur le site de Santé Estrie :</a:t>
            </a:r>
            <a:br>
              <a:rPr lang="fr-CA" sz="1300">
                <a:solidFill>
                  <a:schemeClr val="tx2"/>
                </a:solidFill>
                <a:latin typeface="+mn-lt"/>
                <a:ea typeface="+mn-ea"/>
                <a:cs typeface="+mn-cs"/>
              </a:rPr>
            </a:br>
            <a:r>
              <a:rPr lang="fr-CA" sz="1300" b="1">
                <a:solidFill>
                  <a:schemeClr val="tx2"/>
                </a:solidFill>
                <a:latin typeface="+mn-lt"/>
                <a:ea typeface="+mn-ea"/>
                <a:cs typeface="+mn-cs"/>
              </a:rPr>
              <a:t>4</a:t>
            </a:r>
            <a:r>
              <a:rPr lang="fr-CA" sz="1300">
                <a:solidFill>
                  <a:schemeClr val="tx2"/>
                </a:solidFill>
                <a:latin typeface="+mn-lt"/>
                <a:ea typeface="+mn-ea"/>
                <a:cs typeface="+mn-cs"/>
              </a:rPr>
              <a:t>. Transmettre ce formulaire à l’Équipe régionale de gestion des vaccins (DSG) , par courriel à l’adresse suivante : gestionvaccinsestrie.ciussse-chus@ssss.gouv.qc.ca. </a:t>
            </a:r>
            <a:br>
              <a:rPr lang="fr-CA" sz="1300">
                <a:solidFill>
                  <a:schemeClr val="tx2"/>
                </a:solidFill>
                <a:latin typeface="+mn-lt"/>
                <a:ea typeface="+mn-ea"/>
                <a:cs typeface="+mn-cs"/>
              </a:rPr>
            </a:br>
            <a:br>
              <a:rPr lang="fr-CA" sz="1300">
                <a:solidFill>
                  <a:schemeClr val="tx2"/>
                </a:solidFill>
                <a:latin typeface="+mn-lt"/>
                <a:ea typeface="+mn-ea"/>
                <a:cs typeface="+mn-cs"/>
              </a:rPr>
            </a:br>
            <a:r>
              <a:rPr lang="fr-CA" sz="1300">
                <a:solidFill>
                  <a:schemeClr val="tx2"/>
                </a:solidFill>
                <a:latin typeface="+mn-lt"/>
                <a:ea typeface="+mn-ea"/>
                <a:cs typeface="+mn-cs"/>
              </a:rPr>
              <a:t>***Entre 8h30 et 16h30 tous les jours ouvrables : vous pouvez nous rejoindre au (819) 346-1110, poste 57616.</a:t>
            </a:r>
            <a:br>
              <a:rPr lang="fr-CA" sz="1300" i="1">
                <a:solidFill>
                  <a:srgbClr val="0070C0"/>
                </a:solidFill>
                <a:latin typeface="+mn-lt"/>
                <a:ea typeface="+mn-ea"/>
                <a:cs typeface="+mn-cs"/>
              </a:rPr>
            </a:br>
            <a:br>
              <a:rPr lang="fr-CA" sz="1300" i="1">
                <a:solidFill>
                  <a:srgbClr val="0070C0"/>
                </a:solidFill>
                <a:latin typeface="+mn-lt"/>
                <a:ea typeface="+mn-ea"/>
                <a:cs typeface="+mn-cs"/>
              </a:rPr>
            </a:br>
            <a:br>
              <a:rPr lang="fr-CA" sz="1000" i="1">
                <a:solidFill>
                  <a:srgbClr val="0070C0"/>
                </a:solidFill>
                <a:latin typeface="Franklin Gothic Book" panose="020B0503020102020204" pitchFamily="34" charset="0"/>
                <a:ea typeface="+mn-ea"/>
                <a:cs typeface="+mn-cs"/>
              </a:rPr>
            </a:br>
            <a:endParaRPr lang="fr-CA">
              <a:solidFill>
                <a:srgbClr val="0070C0"/>
              </a:solidFill>
            </a:endParaRPr>
          </a:p>
        </p:txBody>
      </p:sp>
      <p:sp>
        <p:nvSpPr>
          <p:cNvPr id="4" name="Espace réservé du texte 3">
            <a:extLst>
              <a:ext uri="{FF2B5EF4-FFF2-40B4-BE49-F238E27FC236}">
                <a16:creationId xmlns:a16="http://schemas.microsoft.com/office/drawing/2014/main" id="{5AA0AB1E-4F51-4AFB-A5DE-3D33FA96A8B4}"/>
              </a:ext>
            </a:extLst>
          </p:cNvPr>
          <p:cNvSpPr>
            <a:spLocks noGrp="1"/>
          </p:cNvSpPr>
          <p:nvPr>
            <p:ph type="body" sz="quarter" idx="14"/>
          </p:nvPr>
        </p:nvSpPr>
        <p:spPr/>
        <p:txBody>
          <a:bodyPr>
            <a:normAutofit lnSpcReduction="10000"/>
          </a:bodyPr>
          <a:lstStyle/>
          <a:p>
            <a:r>
              <a:rPr lang="fr-CA" sz="3200" cap="all">
                <a:solidFill>
                  <a:srgbClr val="FFFFFF"/>
                </a:solidFill>
                <a:latin typeface="Franklin Gothic Medium" panose="020B0603020102020204" pitchFamily="34" charset="0"/>
                <a:ea typeface="+mj-ea"/>
                <a:cs typeface="+mj-cs"/>
              </a:rPr>
              <a:t>Bris de chaine de froid (BCF)</a:t>
            </a:r>
            <a:endParaRPr lang="fr-CA">
              <a:solidFill>
                <a:srgbClr val="FFFFFF"/>
              </a:solidFill>
            </a:endParaRPr>
          </a:p>
        </p:txBody>
      </p:sp>
      <p:sp>
        <p:nvSpPr>
          <p:cNvPr id="6" name="Espace réservé du numéro de diapositive 5">
            <a:extLst>
              <a:ext uri="{FF2B5EF4-FFF2-40B4-BE49-F238E27FC236}">
                <a16:creationId xmlns:a16="http://schemas.microsoft.com/office/drawing/2014/main" id="{8607E042-EBB7-4EEA-9F40-A83BE0996326}"/>
              </a:ext>
            </a:extLst>
          </p:cNvPr>
          <p:cNvSpPr>
            <a:spLocks noGrp="1"/>
          </p:cNvSpPr>
          <p:nvPr>
            <p:ph type="sldNum" sz="quarter" idx="4"/>
          </p:nvPr>
        </p:nvSpPr>
        <p:spPr/>
        <p:txBody>
          <a:bodyPr/>
          <a:lstStyle/>
          <a:p>
            <a:fld id="{A7D211A3-7575-492B-8E98-5F9B497A4866}" type="slidenum">
              <a:rPr lang="fr-CA" smtClean="0"/>
              <a:pPr/>
              <a:t>41</a:t>
            </a:fld>
            <a:endParaRPr lang="fr-CA"/>
          </a:p>
        </p:txBody>
      </p:sp>
    </p:spTree>
    <p:extLst>
      <p:ext uri="{BB962C8B-B14F-4D97-AF65-F5344CB8AC3E}">
        <p14:creationId xmlns:p14="http://schemas.microsoft.com/office/powerpoint/2010/main" val="284059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FF5CF1-D0A8-48DC-8773-77FAAE236A67}"/>
              </a:ext>
            </a:extLst>
          </p:cNvPr>
          <p:cNvSpPr>
            <a:spLocks noGrp="1"/>
          </p:cNvSpPr>
          <p:nvPr>
            <p:ph type="title"/>
          </p:nvPr>
        </p:nvSpPr>
        <p:spPr>
          <a:xfrm>
            <a:off x="539552" y="1203598"/>
            <a:ext cx="3021583" cy="408062"/>
          </a:xfrm>
        </p:spPr>
        <p:txBody>
          <a:bodyPr/>
          <a:lstStyle/>
          <a:p>
            <a:r>
              <a:rPr lang="fr-CA" b="1">
                <a:solidFill>
                  <a:schemeClr val="accent1">
                    <a:lumMod val="75000"/>
                  </a:schemeClr>
                </a:solidFill>
              </a:rPr>
              <a:t>IMPORTANT - RAPPEL</a:t>
            </a:r>
            <a:endParaRPr lang="fr-CA"/>
          </a:p>
        </p:txBody>
      </p:sp>
      <p:sp>
        <p:nvSpPr>
          <p:cNvPr id="3" name="Espace réservé du texte 2">
            <a:extLst>
              <a:ext uri="{FF2B5EF4-FFF2-40B4-BE49-F238E27FC236}">
                <a16:creationId xmlns:a16="http://schemas.microsoft.com/office/drawing/2014/main" id="{6294FD03-D6E7-443A-A64B-3EE041A2575F}"/>
              </a:ext>
            </a:extLst>
          </p:cNvPr>
          <p:cNvSpPr>
            <a:spLocks noGrp="1"/>
          </p:cNvSpPr>
          <p:nvPr>
            <p:ph type="body" sz="half" idx="2"/>
          </p:nvPr>
        </p:nvSpPr>
        <p:spPr>
          <a:xfrm>
            <a:off x="323528" y="1563638"/>
            <a:ext cx="8173144" cy="3579862"/>
          </a:xfrm>
        </p:spPr>
        <p:txBody>
          <a:bodyPr numCol="1">
            <a:noAutofit/>
          </a:bodyPr>
          <a:lstStyle/>
          <a:p>
            <a:pPr marL="342900" lvl="0" indent="-342900">
              <a:lnSpc>
                <a:spcPct val="100000"/>
              </a:lnSpc>
              <a:spcBef>
                <a:spcPct val="20000"/>
              </a:spcBef>
              <a:buClr>
                <a:srgbClr val="598795"/>
              </a:buClr>
              <a:buFont typeface="Courier New" panose="02070309020205020404" pitchFamily="49" charset="0"/>
              <a:buChar char="o"/>
              <a:defRPr/>
            </a:pPr>
            <a:r>
              <a:rPr lang="fr-CA" sz="1200">
                <a:solidFill>
                  <a:schemeClr val="tx1">
                    <a:lumMod val="75000"/>
                    <a:lumOff val="25000"/>
                  </a:schemeClr>
                </a:solidFill>
              </a:rPr>
              <a:t>L’inventaire doit être mis à jour avant chaque commande ou minimalement aux 2 semaines, </a:t>
            </a:r>
            <a:r>
              <a:rPr lang="fr-CA" sz="1200" b="1">
                <a:solidFill>
                  <a:schemeClr val="tx1">
                    <a:lumMod val="75000"/>
                    <a:lumOff val="25000"/>
                  </a:schemeClr>
                </a:solidFill>
              </a:rPr>
              <a:t>ainsi que dans SI-PMI (sites publics).</a:t>
            </a:r>
            <a:r>
              <a:rPr lang="fr-CA" sz="1200">
                <a:solidFill>
                  <a:schemeClr val="tx1">
                    <a:lumMod val="75000"/>
                    <a:lumOff val="25000"/>
                  </a:schemeClr>
                </a:solidFill>
              </a:rPr>
              <a:t> L’autorisation des commandes sera faite en fonction des quantités restantes de vos réfrigérateurs et de ce qui est déclaré dans le SI-PMI. Ceci évitera d’avoir des coupures sans préavis. </a:t>
            </a:r>
          </a:p>
          <a:p>
            <a:pPr lvl="0">
              <a:lnSpc>
                <a:spcPct val="100000"/>
              </a:lnSpc>
              <a:spcBef>
                <a:spcPct val="20000"/>
              </a:spcBef>
              <a:buClr>
                <a:srgbClr val="598795"/>
              </a:buClr>
              <a:defRPr/>
            </a:pPr>
            <a:endParaRPr lang="fr-CA" sz="1200">
              <a:solidFill>
                <a:schemeClr val="tx1">
                  <a:lumMod val="75000"/>
                  <a:lumOff val="25000"/>
                </a:schemeClr>
              </a:solidFill>
            </a:endParaRPr>
          </a:p>
          <a:p>
            <a:pPr marL="342900" lvl="0" indent="-342900">
              <a:lnSpc>
                <a:spcPct val="100000"/>
              </a:lnSpc>
              <a:spcBef>
                <a:spcPct val="20000"/>
              </a:spcBef>
              <a:buClr>
                <a:srgbClr val="598795"/>
              </a:buClr>
              <a:buFont typeface="Courier New" panose="02070309020205020404" pitchFamily="49" charset="0"/>
              <a:buChar char="o"/>
              <a:defRPr/>
            </a:pPr>
            <a:r>
              <a:rPr lang="fr-CA" sz="1200" b="1">
                <a:solidFill>
                  <a:schemeClr val="tx1">
                    <a:lumMod val="75000"/>
                    <a:lumOff val="25000"/>
                  </a:schemeClr>
                </a:solidFill>
              </a:rPr>
              <a:t>N.B. </a:t>
            </a:r>
            <a:r>
              <a:rPr lang="fr-CA" sz="1200">
                <a:solidFill>
                  <a:schemeClr val="tx1">
                    <a:lumMod val="75000"/>
                    <a:lumOff val="25000"/>
                  </a:schemeClr>
                </a:solidFill>
              </a:rPr>
              <a:t>Dorénavant 2 MAJ exceptionnelles d’inventaire sont demandées par Santé Québec </a:t>
            </a:r>
            <a:r>
              <a:rPr lang="fr-CA" sz="1200" b="1">
                <a:solidFill>
                  <a:schemeClr val="tx1">
                    <a:lumMod val="75000"/>
                    <a:lumOff val="25000"/>
                  </a:schemeClr>
                </a:solidFill>
              </a:rPr>
              <a:t>: 31 mars et 31 août de chaque année. </a:t>
            </a:r>
          </a:p>
          <a:p>
            <a:pPr lvl="0">
              <a:lnSpc>
                <a:spcPct val="100000"/>
              </a:lnSpc>
              <a:spcBef>
                <a:spcPct val="20000"/>
              </a:spcBef>
              <a:buClr>
                <a:srgbClr val="598795"/>
              </a:buClr>
              <a:defRPr/>
            </a:pPr>
            <a:endParaRPr lang="fr-CA" sz="1200">
              <a:solidFill>
                <a:schemeClr val="tx1">
                  <a:lumMod val="75000"/>
                  <a:lumOff val="25000"/>
                </a:schemeClr>
              </a:solidFill>
              <a:highlight>
                <a:srgbClr val="FFFF00"/>
              </a:highlight>
            </a:endParaRPr>
          </a:p>
        </p:txBody>
      </p:sp>
      <p:sp>
        <p:nvSpPr>
          <p:cNvPr id="4" name="Espace réservé du texte 3">
            <a:extLst>
              <a:ext uri="{FF2B5EF4-FFF2-40B4-BE49-F238E27FC236}">
                <a16:creationId xmlns:a16="http://schemas.microsoft.com/office/drawing/2014/main" id="{554423F5-CE6D-4718-956D-C88BE506B1A5}"/>
              </a:ext>
            </a:extLst>
          </p:cNvPr>
          <p:cNvSpPr>
            <a:spLocks noGrp="1"/>
          </p:cNvSpPr>
          <p:nvPr>
            <p:ph type="body" sz="quarter" idx="14"/>
          </p:nvPr>
        </p:nvSpPr>
        <p:spPr/>
        <p:txBody>
          <a:bodyPr/>
          <a:lstStyle/>
          <a:p>
            <a:r>
              <a:rPr lang="fr-CA"/>
              <a:t>MISE À JOUR : INVENTAIRE</a:t>
            </a:r>
          </a:p>
        </p:txBody>
      </p:sp>
      <p:sp>
        <p:nvSpPr>
          <p:cNvPr id="6" name="Espace réservé du numéro de diapositive 5">
            <a:extLst>
              <a:ext uri="{FF2B5EF4-FFF2-40B4-BE49-F238E27FC236}">
                <a16:creationId xmlns:a16="http://schemas.microsoft.com/office/drawing/2014/main" id="{4DD61F78-7683-4B35-BD1F-37285ABC43E5}"/>
              </a:ext>
            </a:extLst>
          </p:cNvPr>
          <p:cNvSpPr>
            <a:spLocks noGrp="1"/>
          </p:cNvSpPr>
          <p:nvPr>
            <p:ph type="sldNum" sz="quarter" idx="4"/>
          </p:nvPr>
        </p:nvSpPr>
        <p:spPr/>
        <p:txBody>
          <a:bodyPr/>
          <a:lstStyle/>
          <a:p>
            <a:fld id="{A7D211A3-7575-492B-8E98-5F9B497A4866}" type="slidenum">
              <a:rPr lang="fr-CA" smtClean="0"/>
              <a:pPr/>
              <a:t>42</a:t>
            </a:fld>
            <a:endParaRPr lang="fr-CA"/>
          </a:p>
        </p:txBody>
      </p:sp>
      <p:pic>
        <p:nvPicPr>
          <p:cNvPr id="9" name="Picture 2">
            <a:extLst>
              <a:ext uri="{FF2B5EF4-FFF2-40B4-BE49-F238E27FC236}">
                <a16:creationId xmlns:a16="http://schemas.microsoft.com/office/drawing/2014/main" id="{9CAC2DFF-4513-4E6C-B893-499DD8313C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14737" y="2687927"/>
            <a:ext cx="4063439" cy="2196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4493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7FC86B-FDA0-4721-8471-8DF9FFEE1809}"/>
              </a:ext>
            </a:extLst>
          </p:cNvPr>
          <p:cNvSpPr>
            <a:spLocks noGrp="1"/>
          </p:cNvSpPr>
          <p:nvPr>
            <p:ph type="title"/>
          </p:nvPr>
        </p:nvSpPr>
        <p:spPr/>
        <p:txBody>
          <a:bodyPr/>
          <a:lstStyle/>
          <a:p>
            <a:r>
              <a:rPr lang="fr-CA" b="1">
                <a:solidFill>
                  <a:schemeClr val="accent1">
                    <a:lumMod val="75000"/>
                  </a:schemeClr>
                </a:solidFill>
              </a:rPr>
              <a:t>IMPORTANT - RAPPEL</a:t>
            </a:r>
            <a:endParaRPr lang="fr-CA"/>
          </a:p>
        </p:txBody>
      </p:sp>
      <p:sp>
        <p:nvSpPr>
          <p:cNvPr id="3" name="Espace réservé du texte 2">
            <a:extLst>
              <a:ext uri="{FF2B5EF4-FFF2-40B4-BE49-F238E27FC236}">
                <a16:creationId xmlns:a16="http://schemas.microsoft.com/office/drawing/2014/main" id="{47FBE1B1-8A12-4D8F-BD4F-4533E0B25B19}"/>
              </a:ext>
            </a:extLst>
          </p:cNvPr>
          <p:cNvSpPr>
            <a:spLocks noGrp="1"/>
          </p:cNvSpPr>
          <p:nvPr>
            <p:ph type="body" sz="half" idx="2"/>
          </p:nvPr>
        </p:nvSpPr>
        <p:spPr/>
        <p:txBody>
          <a:bodyPr/>
          <a:lstStyle/>
          <a:p>
            <a:pPr marL="342900" lvl="0" indent="-342900">
              <a:lnSpc>
                <a:spcPct val="100000"/>
              </a:lnSpc>
              <a:spcBef>
                <a:spcPct val="20000"/>
              </a:spcBef>
              <a:buClr>
                <a:srgbClr val="598795"/>
              </a:buClr>
              <a:buFont typeface="Courier New" panose="02070309020205020404" pitchFamily="49" charset="0"/>
              <a:buChar char="o"/>
              <a:defRPr/>
            </a:pPr>
            <a:r>
              <a:rPr lang="fr-CA" sz="1200">
                <a:solidFill>
                  <a:srgbClr val="04041A">
                    <a:lumMod val="75000"/>
                    <a:lumOff val="25000"/>
                  </a:srgbClr>
                </a:solidFill>
              </a:rPr>
              <a:t>Bien vouloir vous assurer que tous les vaccins antigrippaux de l’année dernière ont été retournés dans le but de libérer de l’espace dans vos frigos. Si vous avez des enjeux de volumétrie, veuillez nous en aviser à l’avance.</a:t>
            </a:r>
          </a:p>
          <a:p>
            <a:pPr lvl="0">
              <a:lnSpc>
                <a:spcPct val="100000"/>
              </a:lnSpc>
              <a:spcBef>
                <a:spcPct val="20000"/>
              </a:spcBef>
              <a:buClr>
                <a:srgbClr val="598795"/>
              </a:buClr>
              <a:defRPr/>
            </a:pPr>
            <a:endParaRPr lang="fr-CA" sz="1200">
              <a:solidFill>
                <a:srgbClr val="04041A">
                  <a:lumMod val="75000"/>
                  <a:lumOff val="25000"/>
                </a:srgbClr>
              </a:solidFill>
            </a:endParaRPr>
          </a:p>
          <a:p>
            <a:pPr marL="342900" lvl="0" indent="-342900">
              <a:lnSpc>
                <a:spcPct val="100000"/>
              </a:lnSpc>
              <a:spcBef>
                <a:spcPct val="20000"/>
              </a:spcBef>
              <a:buClr>
                <a:srgbClr val="598795"/>
              </a:buClr>
              <a:buFont typeface="Courier New" panose="02070309020205020404" pitchFamily="49" charset="0"/>
              <a:buChar char="o"/>
              <a:defRPr/>
            </a:pPr>
            <a:r>
              <a:rPr lang="fr-CA" sz="1200">
                <a:solidFill>
                  <a:srgbClr val="04041A">
                    <a:lumMod val="75000"/>
                    <a:lumOff val="25000"/>
                  </a:srgbClr>
                </a:solidFill>
              </a:rPr>
              <a:t>Les formats de distribution et les dimensions des boîtes </a:t>
            </a:r>
            <a:r>
              <a:rPr lang="fr-CA" sz="1200">
                <a:solidFill>
                  <a:srgbClr val="04041A">
                    <a:lumMod val="75000"/>
                    <a:lumOff val="25000"/>
                  </a:srgbClr>
                </a:solidFill>
                <a:highlight>
                  <a:srgbClr val="FFFFFF"/>
                </a:highlight>
              </a:rPr>
              <a:t>vous ont déjà été communiqués via TEAMS et courriel.</a:t>
            </a:r>
            <a:r>
              <a:rPr lang="fr-CA" sz="1200">
                <a:solidFill>
                  <a:srgbClr val="04041A">
                    <a:lumMod val="75000"/>
                    <a:lumOff val="25000"/>
                  </a:srgbClr>
                </a:solidFill>
              </a:rPr>
              <a:t> Si vous ne les avez pas reçus, veuillez communiquer avec l’Équipe de la gestion des vaccins.</a:t>
            </a:r>
          </a:p>
          <a:p>
            <a:pPr lvl="0">
              <a:lnSpc>
                <a:spcPct val="100000"/>
              </a:lnSpc>
              <a:spcBef>
                <a:spcPct val="20000"/>
              </a:spcBef>
              <a:buClr>
                <a:srgbClr val="598795"/>
              </a:buClr>
              <a:defRPr/>
            </a:pPr>
            <a:endParaRPr lang="fr-CA" sz="1200">
              <a:solidFill>
                <a:srgbClr val="04041A">
                  <a:lumMod val="75000"/>
                  <a:lumOff val="25000"/>
                </a:srgbClr>
              </a:solidFill>
            </a:endParaRPr>
          </a:p>
          <a:p>
            <a:pPr marL="342900" lvl="0" indent="-342900">
              <a:lnSpc>
                <a:spcPct val="100000"/>
              </a:lnSpc>
              <a:spcBef>
                <a:spcPct val="20000"/>
              </a:spcBef>
              <a:buClr>
                <a:srgbClr val="598795"/>
              </a:buClr>
              <a:buFont typeface="Courier New" panose="02070309020205020404" pitchFamily="49" charset="0"/>
              <a:buChar char="o"/>
              <a:defRPr/>
            </a:pPr>
            <a:r>
              <a:rPr lang="fr-CA" sz="1200">
                <a:solidFill>
                  <a:srgbClr val="04041A">
                    <a:lumMod val="75000"/>
                    <a:lumOff val="25000"/>
                  </a:srgbClr>
                </a:solidFill>
              </a:rPr>
              <a:t>Pour toutes spécificités concernant la durée de conservation, l’entreposage après ouverture des produits, le transport, </a:t>
            </a:r>
            <a:r>
              <a:rPr lang="fr-CA" sz="1200" err="1">
                <a:solidFill>
                  <a:srgbClr val="04041A">
                    <a:lumMod val="75000"/>
                    <a:lumOff val="25000"/>
                  </a:srgbClr>
                </a:solidFill>
              </a:rPr>
              <a:t>etc</a:t>
            </a:r>
            <a:r>
              <a:rPr lang="fr-CA" sz="1200">
                <a:solidFill>
                  <a:srgbClr val="04041A">
                    <a:lumMod val="75000"/>
                    <a:lumOff val="25000"/>
                  </a:srgbClr>
                </a:solidFill>
              </a:rPr>
              <a:t> : Bien vouloir vous référer au Protocole d’Immunisation du Québec : </a:t>
            </a:r>
            <a:r>
              <a:rPr lang="fr-CA" sz="1200">
                <a:solidFill>
                  <a:schemeClr val="tx2">
                    <a:lumMod val="60000"/>
                    <a:lumOff val="40000"/>
                  </a:schemeClr>
                </a:solidFill>
                <a:hlinkClick r:id="rId3">
                  <a:extLst>
                    <a:ext uri="{A12FA001-AC4F-418D-AE19-62706E023703}">
                      <ahyp:hlinkClr xmlns:ahyp="http://schemas.microsoft.com/office/drawing/2018/hyperlinkcolor" val="tx"/>
                    </a:ext>
                  </a:extLst>
                </a:hlinkClick>
              </a:rPr>
              <a:t>https://www.msss.gouv.qc.ca/professionnels/vaccination/protocole-d-immunisation-du-quebec-piq</a:t>
            </a:r>
            <a:r>
              <a:rPr lang="fr-CA" sz="1200">
                <a:solidFill>
                  <a:srgbClr val="04041A">
                    <a:lumMod val="75000"/>
                    <a:lumOff val="25000"/>
                  </a:srgbClr>
                </a:solidFill>
                <a:hlinkClick r:id="rId3">
                  <a:extLst>
                    <a:ext uri="{A12FA001-AC4F-418D-AE19-62706E023703}">
                      <ahyp:hlinkClr xmlns:ahyp="http://schemas.microsoft.com/office/drawing/2018/hyperlinkcolor" val="tx"/>
                    </a:ext>
                  </a:extLst>
                </a:hlinkClick>
              </a:rPr>
              <a:t>/</a:t>
            </a:r>
            <a:r>
              <a:rPr lang="fr-CA" sz="1200">
                <a:solidFill>
                  <a:srgbClr val="04041A">
                    <a:lumMod val="75000"/>
                    <a:lumOff val="25000"/>
                  </a:srgbClr>
                </a:solidFill>
              </a:rPr>
              <a:t> </a:t>
            </a:r>
          </a:p>
          <a:p>
            <a:endParaRPr lang="fr-CA"/>
          </a:p>
        </p:txBody>
      </p:sp>
      <p:sp>
        <p:nvSpPr>
          <p:cNvPr id="4" name="Espace réservé du texte 3">
            <a:extLst>
              <a:ext uri="{FF2B5EF4-FFF2-40B4-BE49-F238E27FC236}">
                <a16:creationId xmlns:a16="http://schemas.microsoft.com/office/drawing/2014/main" id="{60CA2251-6720-495E-985E-71726F57E0C8}"/>
              </a:ext>
            </a:extLst>
          </p:cNvPr>
          <p:cNvSpPr>
            <a:spLocks noGrp="1"/>
          </p:cNvSpPr>
          <p:nvPr>
            <p:ph type="body" sz="quarter" idx="14"/>
          </p:nvPr>
        </p:nvSpPr>
        <p:spPr/>
        <p:txBody>
          <a:bodyPr/>
          <a:lstStyle/>
          <a:p>
            <a:r>
              <a:rPr lang="fr-CA"/>
              <a:t>AUTRES INFORMATIONS</a:t>
            </a:r>
          </a:p>
        </p:txBody>
      </p:sp>
      <p:sp>
        <p:nvSpPr>
          <p:cNvPr id="5" name="Espace réservé du texte 4">
            <a:extLst>
              <a:ext uri="{FF2B5EF4-FFF2-40B4-BE49-F238E27FC236}">
                <a16:creationId xmlns:a16="http://schemas.microsoft.com/office/drawing/2014/main" id="{2C1FC39C-D882-455D-90FF-D4CCF0109C27}"/>
              </a:ext>
            </a:extLst>
          </p:cNvPr>
          <p:cNvSpPr>
            <a:spLocks noGrp="1"/>
          </p:cNvSpPr>
          <p:nvPr>
            <p:ph type="body" sz="quarter" idx="15"/>
          </p:nvPr>
        </p:nvSpPr>
        <p:spPr/>
        <p:txBody>
          <a:bodyPr>
            <a:normAutofit fontScale="77500" lnSpcReduction="20000"/>
          </a:bodyPr>
          <a:lstStyle/>
          <a:p>
            <a:endParaRPr lang="fr-CA"/>
          </a:p>
        </p:txBody>
      </p:sp>
      <p:sp>
        <p:nvSpPr>
          <p:cNvPr id="6" name="Espace réservé du numéro de diapositive 5">
            <a:extLst>
              <a:ext uri="{FF2B5EF4-FFF2-40B4-BE49-F238E27FC236}">
                <a16:creationId xmlns:a16="http://schemas.microsoft.com/office/drawing/2014/main" id="{07DDCC74-603F-45A7-AF10-DDD995F5A714}"/>
              </a:ext>
            </a:extLst>
          </p:cNvPr>
          <p:cNvSpPr>
            <a:spLocks noGrp="1"/>
          </p:cNvSpPr>
          <p:nvPr>
            <p:ph type="sldNum" sz="quarter" idx="4"/>
          </p:nvPr>
        </p:nvSpPr>
        <p:spPr/>
        <p:txBody>
          <a:bodyPr/>
          <a:lstStyle/>
          <a:p>
            <a:fld id="{A7D211A3-7575-492B-8E98-5F9B497A4866}" type="slidenum">
              <a:rPr lang="fr-CA" smtClean="0"/>
              <a:pPr/>
              <a:t>43</a:t>
            </a:fld>
            <a:endParaRPr lang="fr-CA"/>
          </a:p>
        </p:txBody>
      </p:sp>
    </p:spTree>
    <p:extLst>
      <p:ext uri="{BB962C8B-B14F-4D97-AF65-F5344CB8AC3E}">
        <p14:creationId xmlns:p14="http://schemas.microsoft.com/office/powerpoint/2010/main" val="592015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C10622-C538-4419-A7E3-0D4CC41A67C9}"/>
              </a:ext>
            </a:extLst>
          </p:cNvPr>
          <p:cNvSpPr>
            <a:spLocks noGrp="1"/>
          </p:cNvSpPr>
          <p:nvPr>
            <p:ph type="title"/>
          </p:nvPr>
        </p:nvSpPr>
        <p:spPr>
          <a:xfrm>
            <a:off x="630238" y="1203598"/>
            <a:ext cx="7883525" cy="720080"/>
          </a:xfrm>
        </p:spPr>
        <p:txBody>
          <a:bodyPr>
            <a:noAutofit/>
          </a:bodyPr>
          <a:lstStyle/>
          <a:p>
            <a:r>
              <a:rPr lang="fr-CA" sz="1200">
                <a:latin typeface="+mn-lt"/>
              </a:rPr>
              <a:t>Les procédures d’emballage et de transport sont disponibles via le lien suivant:</a:t>
            </a:r>
            <a:br>
              <a:rPr lang="fr-CA" sz="1200">
                <a:latin typeface="+mn-lt"/>
              </a:rPr>
            </a:br>
            <a:br>
              <a:rPr lang="fr-CA" sz="1200">
                <a:latin typeface="+mn-lt"/>
              </a:rPr>
            </a:br>
            <a:r>
              <a:rPr lang="fr-CA" sz="1200">
                <a:solidFill>
                  <a:schemeClr val="tx1">
                    <a:lumMod val="75000"/>
                    <a:lumOff val="25000"/>
                  </a:schemeClr>
                </a:solidFill>
                <a:latin typeface="+mn-lt"/>
              </a:rPr>
              <a:t>https://www.santeestrie.qc.ca/clients/SanteEstrie/Professionnels/outils-vaccinateurs/5-PROCDC-SPU-001_GPI-Emballage_et_transport_2022-06.pdf</a:t>
            </a:r>
          </a:p>
        </p:txBody>
      </p:sp>
      <p:sp>
        <p:nvSpPr>
          <p:cNvPr id="3" name="Espace réservé du texte 2">
            <a:extLst>
              <a:ext uri="{FF2B5EF4-FFF2-40B4-BE49-F238E27FC236}">
                <a16:creationId xmlns:a16="http://schemas.microsoft.com/office/drawing/2014/main" id="{8DAC0782-8355-4883-A93B-2C59EBCB43F6}"/>
              </a:ext>
            </a:extLst>
          </p:cNvPr>
          <p:cNvSpPr>
            <a:spLocks noGrp="1"/>
          </p:cNvSpPr>
          <p:nvPr>
            <p:ph type="body" sz="half" idx="2"/>
          </p:nvPr>
        </p:nvSpPr>
        <p:spPr>
          <a:xfrm>
            <a:off x="630238" y="2068512"/>
            <a:ext cx="2213570" cy="2735486"/>
          </a:xfrm>
        </p:spPr>
        <p:txBody>
          <a:bodyPr numCol="1">
            <a:normAutofit/>
          </a:bodyPr>
          <a:lstStyle/>
          <a:p>
            <a:pPr>
              <a:lnSpc>
                <a:spcPct val="150000"/>
              </a:lnSpc>
            </a:pPr>
            <a:r>
              <a:rPr lang="fr-CA" sz="1200"/>
              <a:t>En ce qui concerne l’emballage des vaccins, il est important de vous prévaloir d’un thermomètre, et de tout le matériel nécessaire pour le respect de la procédure suivante :</a:t>
            </a:r>
          </a:p>
        </p:txBody>
      </p:sp>
      <p:sp>
        <p:nvSpPr>
          <p:cNvPr id="4" name="Espace réservé du texte 3">
            <a:extLst>
              <a:ext uri="{FF2B5EF4-FFF2-40B4-BE49-F238E27FC236}">
                <a16:creationId xmlns:a16="http://schemas.microsoft.com/office/drawing/2014/main" id="{1AD30F59-C551-412F-AAB0-2ABF6190BE96}"/>
              </a:ext>
            </a:extLst>
          </p:cNvPr>
          <p:cNvSpPr>
            <a:spLocks noGrp="1"/>
          </p:cNvSpPr>
          <p:nvPr>
            <p:ph type="body" sz="quarter" idx="14"/>
          </p:nvPr>
        </p:nvSpPr>
        <p:spPr/>
        <p:txBody>
          <a:bodyPr/>
          <a:lstStyle/>
          <a:p>
            <a:r>
              <a:rPr lang="fr-CA"/>
              <a:t>EMBALLAGE ET TRANSPORT DES VACCINS</a:t>
            </a:r>
          </a:p>
        </p:txBody>
      </p:sp>
      <p:sp>
        <p:nvSpPr>
          <p:cNvPr id="6" name="Espace réservé du numéro de diapositive 5">
            <a:extLst>
              <a:ext uri="{FF2B5EF4-FFF2-40B4-BE49-F238E27FC236}">
                <a16:creationId xmlns:a16="http://schemas.microsoft.com/office/drawing/2014/main" id="{593557C2-350F-4D68-8B35-3C2D62CDF8E7}"/>
              </a:ext>
            </a:extLst>
          </p:cNvPr>
          <p:cNvSpPr>
            <a:spLocks noGrp="1"/>
          </p:cNvSpPr>
          <p:nvPr>
            <p:ph type="sldNum" sz="quarter" idx="4"/>
          </p:nvPr>
        </p:nvSpPr>
        <p:spPr/>
        <p:txBody>
          <a:bodyPr/>
          <a:lstStyle/>
          <a:p>
            <a:fld id="{A7D211A3-7575-492B-8E98-5F9B497A4866}" type="slidenum">
              <a:rPr lang="fr-CA" smtClean="0"/>
              <a:pPr/>
              <a:t>44</a:t>
            </a:fld>
            <a:endParaRPr lang="fr-CA"/>
          </a:p>
        </p:txBody>
      </p:sp>
      <p:pic>
        <p:nvPicPr>
          <p:cNvPr id="1026" name="Picture 2" descr="U:\Documents\Téléchargements\ChatGPT Image 28 août 2026, 08_10_4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1754634"/>
            <a:ext cx="4968552"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8155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B0011A-E87D-416F-8B1C-F72DF429EAFB}"/>
              </a:ext>
            </a:extLst>
          </p:cNvPr>
          <p:cNvSpPr>
            <a:spLocks noGrp="1"/>
          </p:cNvSpPr>
          <p:nvPr>
            <p:ph type="body" sz="half" idx="2"/>
          </p:nvPr>
        </p:nvSpPr>
        <p:spPr>
          <a:xfrm>
            <a:off x="630238" y="1275606"/>
            <a:ext cx="7885112" cy="3240360"/>
          </a:xfrm>
        </p:spPr>
        <p:txBody>
          <a:bodyPr numCol="1">
            <a:normAutofit fontScale="92500" lnSpcReduction="20000"/>
          </a:bodyPr>
          <a:lstStyle/>
          <a:p>
            <a:pPr>
              <a:defRPr/>
            </a:pPr>
            <a:r>
              <a:rPr lang="fr-CA"/>
              <a:t>Pour la réception et l’entreposage des vaccins, veuillez vous référer à la procédure qui se trouve sur le site de Santé Estrie: </a:t>
            </a:r>
          </a:p>
          <a:p>
            <a:pPr>
              <a:spcBef>
                <a:spcPts val="600"/>
              </a:spcBef>
              <a:defRPr/>
            </a:pPr>
            <a:r>
              <a:rPr lang="fr-CA" sz="1050" i="1">
                <a:solidFill>
                  <a:schemeClr val="tx2">
                    <a:lumMod val="75000"/>
                    <a:lumOff val="25000"/>
                  </a:schemeClr>
                </a:solidFill>
                <a:hlinkClick r:id="rId3"/>
              </a:rPr>
              <a:t>https://www.santeestrie.qc.ca/clients/SanteEstrie/Professionnels/outils-vaccinateurs/6-PROCDC-SPU-002_GPI-Reception_et_entreposage_des_vaccins_2022-06.pdf</a:t>
            </a:r>
            <a:endParaRPr lang="fr-CA" sz="1050" i="1">
              <a:solidFill>
                <a:schemeClr val="tx2">
                  <a:lumMod val="75000"/>
                  <a:lumOff val="25000"/>
                </a:schemeClr>
              </a:solidFill>
            </a:endParaRPr>
          </a:p>
          <a:p>
            <a:pPr>
              <a:defRPr/>
            </a:pPr>
            <a:r>
              <a:rPr lang="fr-CA"/>
              <a:t> </a:t>
            </a:r>
          </a:p>
          <a:p>
            <a:pPr>
              <a:defRPr/>
            </a:pPr>
            <a:r>
              <a:rPr lang="fr-CA"/>
              <a:t>Pour toute question en gestion des vaccins, veuillez consulter le Guide des normes accessible au </a:t>
            </a:r>
          </a:p>
          <a:p>
            <a:pPr>
              <a:spcBef>
                <a:spcPts val="600"/>
              </a:spcBef>
              <a:defRPr/>
            </a:pPr>
            <a:r>
              <a:rPr lang="fr-CA" sz="1050" i="1">
                <a:solidFill>
                  <a:schemeClr val="tx2">
                    <a:lumMod val="75000"/>
                    <a:lumOff val="25000"/>
                  </a:schemeClr>
                </a:solidFill>
                <a:hlinkClick r:id="rId4"/>
              </a:rPr>
              <a:t>https://publications.msss.gouv.qc.ca/msss/document-001018/</a:t>
            </a:r>
            <a:endParaRPr lang="fr-CA" sz="1050" i="1">
              <a:solidFill>
                <a:schemeClr val="tx2">
                  <a:lumMod val="75000"/>
                  <a:lumOff val="25000"/>
                </a:schemeClr>
              </a:solidFill>
            </a:endParaRPr>
          </a:p>
          <a:p>
            <a:pPr>
              <a:defRPr/>
            </a:pPr>
            <a:endParaRPr lang="fr-CA"/>
          </a:p>
          <a:p>
            <a:pPr>
              <a:defRPr/>
            </a:pPr>
            <a:r>
              <a:rPr lang="fr-CA"/>
              <a:t>Tous les outils en lien avec la vaccination se trouvent sur le site de Santé-Estrie dans la section « Outils pour les vaccinateurs »</a:t>
            </a:r>
          </a:p>
          <a:p>
            <a:pPr>
              <a:defRPr/>
            </a:pPr>
            <a:r>
              <a:rPr lang="fr-CA" sz="1050" i="1">
                <a:solidFill>
                  <a:schemeClr val="tx2">
                    <a:lumMod val="75000"/>
                    <a:lumOff val="25000"/>
                  </a:schemeClr>
                </a:solidFill>
                <a:hlinkClick r:id="rId5"/>
              </a:rPr>
              <a:t>https://www.santeestrie.qc.ca/professionnels/ressources-pour-les-professionnels/outils-pour-les-vaccinateurs</a:t>
            </a:r>
            <a:endParaRPr lang="fr-CA" sz="1050" i="1">
              <a:solidFill>
                <a:schemeClr val="tx2">
                  <a:lumMod val="75000"/>
                  <a:lumOff val="25000"/>
                </a:schemeClr>
              </a:solidFill>
            </a:endParaRPr>
          </a:p>
          <a:p>
            <a:pPr>
              <a:defRPr/>
            </a:pPr>
            <a:endParaRPr lang="fr-CA"/>
          </a:p>
          <a:p>
            <a:pPr>
              <a:defRPr/>
            </a:pPr>
            <a:r>
              <a:rPr lang="fr-CA"/>
              <a:t>Pour toutes autres questions, veuillez communiquer à l’adresse courriel suivante :</a:t>
            </a:r>
          </a:p>
          <a:p>
            <a:pPr>
              <a:spcBef>
                <a:spcPts val="600"/>
              </a:spcBef>
              <a:defRPr/>
            </a:pPr>
            <a:r>
              <a:rPr lang="fr-CA" sz="1050" i="1">
                <a:solidFill>
                  <a:schemeClr val="tx2">
                    <a:lumMod val="75000"/>
                    <a:lumOff val="25000"/>
                  </a:schemeClr>
                </a:solidFill>
                <a:hlinkClick r:id="rId6"/>
              </a:rPr>
              <a:t>gestionvaccinsestrie.ciussse-chus@ssss.gouv.qc.ca</a:t>
            </a:r>
            <a:endParaRPr lang="fr-CA" sz="1050" i="1">
              <a:solidFill>
                <a:schemeClr val="tx2">
                  <a:lumMod val="75000"/>
                  <a:lumOff val="25000"/>
                </a:schemeClr>
              </a:solidFill>
            </a:endParaRPr>
          </a:p>
          <a:p>
            <a:endParaRPr lang="fr-CA"/>
          </a:p>
        </p:txBody>
      </p:sp>
      <p:sp>
        <p:nvSpPr>
          <p:cNvPr id="4" name="Espace réservé du texte 3">
            <a:extLst>
              <a:ext uri="{FF2B5EF4-FFF2-40B4-BE49-F238E27FC236}">
                <a16:creationId xmlns:a16="http://schemas.microsoft.com/office/drawing/2014/main" id="{AEC3DBAF-7D11-49A3-850B-FFCE308107B1}"/>
              </a:ext>
            </a:extLst>
          </p:cNvPr>
          <p:cNvSpPr>
            <a:spLocks noGrp="1"/>
          </p:cNvSpPr>
          <p:nvPr>
            <p:ph type="body" sz="quarter" idx="14"/>
          </p:nvPr>
        </p:nvSpPr>
        <p:spPr/>
        <p:txBody>
          <a:bodyPr/>
          <a:lstStyle/>
          <a:p>
            <a:r>
              <a:rPr lang="fr-CA"/>
              <a:t>RÉCEPTION ET ENTREPOSAGE</a:t>
            </a:r>
          </a:p>
        </p:txBody>
      </p:sp>
      <p:sp>
        <p:nvSpPr>
          <p:cNvPr id="6" name="Espace réservé du numéro de diapositive 5">
            <a:extLst>
              <a:ext uri="{FF2B5EF4-FFF2-40B4-BE49-F238E27FC236}">
                <a16:creationId xmlns:a16="http://schemas.microsoft.com/office/drawing/2014/main" id="{F4D338FB-FAEA-4E4A-91B1-E1C8DE6DC3A5}"/>
              </a:ext>
            </a:extLst>
          </p:cNvPr>
          <p:cNvSpPr>
            <a:spLocks noGrp="1"/>
          </p:cNvSpPr>
          <p:nvPr>
            <p:ph type="sldNum" sz="quarter" idx="4"/>
          </p:nvPr>
        </p:nvSpPr>
        <p:spPr/>
        <p:txBody>
          <a:bodyPr/>
          <a:lstStyle/>
          <a:p>
            <a:fld id="{A7D211A3-7575-492B-8E98-5F9B497A4866}" type="slidenum">
              <a:rPr lang="fr-CA" smtClean="0"/>
              <a:pPr/>
              <a:t>45</a:t>
            </a:fld>
            <a:endParaRPr lang="fr-CA"/>
          </a:p>
        </p:txBody>
      </p:sp>
      <p:pic>
        <p:nvPicPr>
          <p:cNvPr id="7" name="Picture 5">
            <a:extLst>
              <a:ext uri="{FF2B5EF4-FFF2-40B4-BE49-F238E27FC236}">
                <a16:creationId xmlns:a16="http://schemas.microsoft.com/office/drawing/2014/main" id="{51B9A384-53CA-497E-9419-FE720886C8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8304" y="3147814"/>
            <a:ext cx="1440160" cy="1866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85867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E1CAB09-18FA-46FC-BB73-2B55B4260380}"/>
              </a:ext>
            </a:extLst>
          </p:cNvPr>
          <p:cNvSpPr>
            <a:spLocks noGrp="1"/>
          </p:cNvSpPr>
          <p:nvPr>
            <p:ph type="body" sz="half" idx="2"/>
          </p:nvPr>
        </p:nvSpPr>
        <p:spPr>
          <a:xfrm>
            <a:off x="898798" y="1275606"/>
            <a:ext cx="7344816" cy="432048"/>
          </a:xfrm>
        </p:spPr>
        <p:txBody>
          <a:bodyPr numCol="1">
            <a:normAutofit fontScale="25000" lnSpcReduction="20000"/>
          </a:bodyPr>
          <a:lstStyle/>
          <a:p>
            <a:r>
              <a:rPr lang="fr-CA" sz="4800" i="1"/>
              <a:t>https://www.santeestrie.qc.ca/professionnels/ressources-pour-les-professionnels/outils-pour-les-vaccinateurs</a:t>
            </a:r>
          </a:p>
          <a:p>
            <a:endParaRPr lang="fr-CA" sz="1200"/>
          </a:p>
          <a:p>
            <a:r>
              <a:rPr lang="fr-CA" sz="1200"/>
              <a:t> </a:t>
            </a:r>
            <a:endParaRPr lang="fr-CA"/>
          </a:p>
        </p:txBody>
      </p:sp>
      <p:sp>
        <p:nvSpPr>
          <p:cNvPr id="4" name="Espace réservé du texte 3">
            <a:extLst>
              <a:ext uri="{FF2B5EF4-FFF2-40B4-BE49-F238E27FC236}">
                <a16:creationId xmlns:a16="http://schemas.microsoft.com/office/drawing/2014/main" id="{63342A1F-CB17-4E46-8AF9-BE793D2A3136}"/>
              </a:ext>
            </a:extLst>
          </p:cNvPr>
          <p:cNvSpPr>
            <a:spLocks noGrp="1"/>
          </p:cNvSpPr>
          <p:nvPr>
            <p:ph type="body" sz="quarter" idx="14"/>
          </p:nvPr>
        </p:nvSpPr>
        <p:spPr/>
        <p:txBody>
          <a:bodyPr/>
          <a:lstStyle/>
          <a:p>
            <a:r>
              <a:rPr lang="fr-CA"/>
              <a:t>NOUVEAUX AIDES-MÉMOIRE DISPONIBLES</a:t>
            </a:r>
          </a:p>
        </p:txBody>
      </p:sp>
      <p:sp>
        <p:nvSpPr>
          <p:cNvPr id="6" name="Espace réservé du numéro de diapositive 5">
            <a:extLst>
              <a:ext uri="{FF2B5EF4-FFF2-40B4-BE49-F238E27FC236}">
                <a16:creationId xmlns:a16="http://schemas.microsoft.com/office/drawing/2014/main" id="{CD199D33-CBD3-4FC2-A075-320A2B4C7E32}"/>
              </a:ext>
            </a:extLst>
          </p:cNvPr>
          <p:cNvSpPr>
            <a:spLocks noGrp="1"/>
          </p:cNvSpPr>
          <p:nvPr>
            <p:ph type="sldNum" sz="quarter" idx="4"/>
          </p:nvPr>
        </p:nvSpPr>
        <p:spPr/>
        <p:txBody>
          <a:bodyPr/>
          <a:lstStyle/>
          <a:p>
            <a:fld id="{A7D211A3-7575-492B-8E98-5F9B497A4866}" type="slidenum">
              <a:rPr lang="fr-CA" smtClean="0"/>
              <a:pPr/>
              <a:t>46</a:t>
            </a:fld>
            <a:endParaRPr lang="fr-CA"/>
          </a:p>
        </p:txBody>
      </p:sp>
      <p:pic>
        <p:nvPicPr>
          <p:cNvPr id="10" name="Image 9">
            <a:extLst>
              <a:ext uri="{FF2B5EF4-FFF2-40B4-BE49-F238E27FC236}">
                <a16:creationId xmlns:a16="http://schemas.microsoft.com/office/drawing/2014/main" id="{BB52B3EB-4121-4175-AD3F-E5F3FCAEF26E}"/>
              </a:ext>
            </a:extLst>
          </p:cNvPr>
          <p:cNvPicPr>
            <a:picLocks noChangeAspect="1"/>
          </p:cNvPicPr>
          <p:nvPr/>
        </p:nvPicPr>
        <p:blipFill>
          <a:blip r:embed="rId3"/>
          <a:stretch>
            <a:fillRect/>
          </a:stretch>
        </p:blipFill>
        <p:spPr>
          <a:xfrm>
            <a:off x="1010939" y="1838503"/>
            <a:ext cx="1944216" cy="2749471"/>
          </a:xfrm>
          <a:prstGeom prst="rect">
            <a:avLst/>
          </a:prstGeom>
        </p:spPr>
      </p:pic>
      <p:pic>
        <p:nvPicPr>
          <p:cNvPr id="11" name="Image 10">
            <a:extLst>
              <a:ext uri="{FF2B5EF4-FFF2-40B4-BE49-F238E27FC236}">
                <a16:creationId xmlns:a16="http://schemas.microsoft.com/office/drawing/2014/main" id="{0A01492D-A5CB-47DD-A07C-8BACA35969A6}"/>
              </a:ext>
            </a:extLst>
          </p:cNvPr>
          <p:cNvPicPr>
            <a:picLocks noChangeAspect="1"/>
          </p:cNvPicPr>
          <p:nvPr/>
        </p:nvPicPr>
        <p:blipFill>
          <a:blip r:embed="rId4"/>
          <a:stretch>
            <a:fillRect/>
          </a:stretch>
        </p:blipFill>
        <p:spPr>
          <a:xfrm>
            <a:off x="3617557" y="1840173"/>
            <a:ext cx="1907298" cy="2747801"/>
          </a:xfrm>
          <a:prstGeom prst="rect">
            <a:avLst/>
          </a:prstGeom>
        </p:spPr>
      </p:pic>
      <p:pic>
        <p:nvPicPr>
          <p:cNvPr id="12" name="Image 11">
            <a:extLst>
              <a:ext uri="{FF2B5EF4-FFF2-40B4-BE49-F238E27FC236}">
                <a16:creationId xmlns:a16="http://schemas.microsoft.com/office/drawing/2014/main" id="{BBDD0889-B026-4222-859C-6AB1827B6791}"/>
              </a:ext>
            </a:extLst>
          </p:cNvPr>
          <p:cNvPicPr>
            <a:picLocks noChangeAspect="1"/>
          </p:cNvPicPr>
          <p:nvPr/>
        </p:nvPicPr>
        <p:blipFill>
          <a:blip r:embed="rId5"/>
          <a:stretch>
            <a:fillRect/>
          </a:stretch>
        </p:blipFill>
        <p:spPr>
          <a:xfrm>
            <a:off x="6228184" y="1845152"/>
            <a:ext cx="1914829" cy="2772216"/>
          </a:xfrm>
          <a:prstGeom prst="rect">
            <a:avLst/>
          </a:prstGeom>
        </p:spPr>
      </p:pic>
    </p:spTree>
    <p:extLst>
      <p:ext uri="{BB962C8B-B14F-4D97-AF65-F5344CB8AC3E}">
        <p14:creationId xmlns:p14="http://schemas.microsoft.com/office/powerpoint/2010/main" val="33102008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A4B84-3279-9065-8475-47F18C17205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DA7E490-A021-B0D9-16EB-FC6BF14D607D}"/>
              </a:ext>
            </a:extLst>
          </p:cNvPr>
          <p:cNvSpPr>
            <a:spLocks noGrp="1"/>
          </p:cNvSpPr>
          <p:nvPr>
            <p:ph type="title"/>
          </p:nvPr>
        </p:nvSpPr>
        <p:spPr>
          <a:xfrm>
            <a:off x="2339752" y="1289323"/>
            <a:ext cx="6120680" cy="538417"/>
          </a:xfrm>
        </p:spPr>
        <p:txBody>
          <a:bodyPr/>
          <a:lstStyle/>
          <a:p>
            <a:r>
              <a:rPr lang="fr-FR">
                <a:cs typeface="Segoe UI Semibold"/>
              </a:rPr>
              <a:t>Saisie vaccinale SI-PMI</a:t>
            </a:r>
          </a:p>
        </p:txBody>
      </p:sp>
      <p:sp>
        <p:nvSpPr>
          <p:cNvPr id="4" name="Espace réservé du texte 3">
            <a:extLst>
              <a:ext uri="{FF2B5EF4-FFF2-40B4-BE49-F238E27FC236}">
                <a16:creationId xmlns:a16="http://schemas.microsoft.com/office/drawing/2014/main" id="{D0EBE1A6-6EC2-92EF-4C17-B0BFE107B917}"/>
              </a:ext>
            </a:extLst>
          </p:cNvPr>
          <p:cNvSpPr>
            <a:spLocks noGrp="1"/>
          </p:cNvSpPr>
          <p:nvPr>
            <p:ph type="body" sz="quarter" idx="12"/>
          </p:nvPr>
        </p:nvSpPr>
        <p:spPr/>
        <p:txBody>
          <a:bodyPr vert="horz" lIns="91440" tIns="45720" rIns="91440" bIns="45720" rtlCol="0" anchor="t">
            <a:normAutofit/>
          </a:bodyPr>
          <a:lstStyle/>
          <a:p>
            <a:r>
              <a:rPr lang="fr-FR">
                <a:cs typeface="Segoe UI"/>
              </a:rPr>
              <a:t>Par : Kim Brousseau, Chef de service PSL de Sherbrooke et équipe mobile régionale</a:t>
            </a:r>
            <a:endParaRPr lang="fr-FR"/>
          </a:p>
        </p:txBody>
      </p:sp>
    </p:spTree>
    <p:extLst>
      <p:ext uri="{BB962C8B-B14F-4D97-AF65-F5344CB8AC3E}">
        <p14:creationId xmlns:p14="http://schemas.microsoft.com/office/powerpoint/2010/main" val="4081484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A38C0E94-A549-9BFD-32A5-CB5239474B30}"/>
              </a:ext>
            </a:extLst>
          </p:cNvPr>
          <p:cNvSpPr>
            <a:spLocks noGrp="1"/>
          </p:cNvSpPr>
          <p:nvPr>
            <p:ph type="body" sz="quarter" idx="13"/>
          </p:nvPr>
        </p:nvSpPr>
        <p:spPr/>
        <p:txBody>
          <a:bodyPr vert="horz" lIns="91440" tIns="45720" rIns="91440" bIns="45720" rtlCol="0" anchor="t">
            <a:normAutofit/>
          </a:bodyPr>
          <a:lstStyle/>
          <a:p>
            <a:r>
              <a:rPr lang="fr-CA">
                <a:cs typeface="Segoe UI Semibold"/>
              </a:rPr>
              <a:t>Formulaire AS-624</a:t>
            </a:r>
            <a:endParaRPr lang="fr-CA"/>
          </a:p>
        </p:txBody>
      </p:sp>
      <p:sp>
        <p:nvSpPr>
          <p:cNvPr id="4" name="Espace réservé du numéro de diapositive 3">
            <a:extLst>
              <a:ext uri="{FF2B5EF4-FFF2-40B4-BE49-F238E27FC236}">
                <a16:creationId xmlns:a16="http://schemas.microsoft.com/office/drawing/2014/main" id="{299F37C5-F8E6-45DB-8012-EB45E3BBC26F}"/>
              </a:ext>
            </a:extLst>
          </p:cNvPr>
          <p:cNvSpPr>
            <a:spLocks noGrp="1"/>
          </p:cNvSpPr>
          <p:nvPr>
            <p:ph type="sldNum" sz="quarter" idx="4"/>
          </p:nvPr>
        </p:nvSpPr>
        <p:spPr/>
        <p:txBody>
          <a:bodyPr/>
          <a:lstStyle/>
          <a:p>
            <a:fld id="{3D40EFED-8DDF-436A-B43E-699B51436B40}" type="slidenum">
              <a:rPr lang="fr-CA" smtClean="0"/>
              <a:t>48</a:t>
            </a:fld>
            <a:endParaRPr lang="fr-CA"/>
          </a:p>
        </p:txBody>
      </p:sp>
      <p:pic>
        <p:nvPicPr>
          <p:cNvPr id="10" name="Formulaire d'immunisation DT9225" descr="Formulaire d'immunisation du MSSS"/>
          <p:cNvPicPr>
            <a:picLocks noChangeAspect="1"/>
          </p:cNvPicPr>
          <p:nvPr/>
        </p:nvPicPr>
        <p:blipFill>
          <a:blip r:embed="rId2"/>
          <a:stretch>
            <a:fillRect/>
          </a:stretch>
        </p:blipFill>
        <p:spPr>
          <a:xfrm>
            <a:off x="827935" y="1201460"/>
            <a:ext cx="2555368" cy="3425680"/>
          </a:xfrm>
          <a:prstGeom prst="rect">
            <a:avLst/>
          </a:prstGeom>
        </p:spPr>
      </p:pic>
      <p:sp>
        <p:nvSpPr>
          <p:cNvPr id="14" name="ZoneTexte 13">
            <a:extLst>
              <a:ext uri="{FF2B5EF4-FFF2-40B4-BE49-F238E27FC236}">
                <a16:creationId xmlns:a16="http://schemas.microsoft.com/office/drawing/2014/main" id="{F0F9EDE2-98EE-1229-2EBA-FA291153D6BE}"/>
              </a:ext>
            </a:extLst>
          </p:cNvPr>
          <p:cNvSpPr txBox="1"/>
          <p:nvPr/>
        </p:nvSpPr>
        <p:spPr>
          <a:xfrm>
            <a:off x="3909060" y="1386840"/>
            <a:ext cx="462534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r-CA">
                <a:cs typeface="Segoe UI"/>
              </a:rPr>
              <a:t>L'enregistrement des vaccins au dossier de l'usager se fait via le formulaire AS-624</a:t>
            </a:r>
            <a:endParaRPr lang="fr-FR"/>
          </a:p>
          <a:p>
            <a:endParaRPr lang="fr-CA">
              <a:cs typeface="Segoe UI"/>
            </a:endParaRPr>
          </a:p>
          <a:p>
            <a:pPr marL="285750" indent="-285750">
              <a:buFont typeface="Arial"/>
              <a:buChar char="•"/>
            </a:pPr>
            <a:r>
              <a:rPr lang="fr-CA">
                <a:cs typeface="Segoe UI"/>
              </a:rPr>
              <a:t>Tout produit immunisant administré doit se documenter à partir de ce formulaire.</a:t>
            </a:r>
          </a:p>
          <a:p>
            <a:endParaRPr lang="fr-CA">
              <a:cs typeface="Segoe UI"/>
            </a:endParaRPr>
          </a:p>
          <a:p>
            <a:pPr marL="285750" indent="-285750">
              <a:buFont typeface="Arial"/>
              <a:buChar char="•"/>
            </a:pPr>
            <a:r>
              <a:rPr lang="fr-CA">
                <a:cs typeface="Segoe UI"/>
                <a:hlinkClick r:id="rId3"/>
              </a:rPr>
              <a:t>Lien pour le formulaire</a:t>
            </a:r>
            <a:endParaRPr lang="fr-CA">
              <a:cs typeface="Segoe UI"/>
            </a:endParaRPr>
          </a:p>
          <a:p>
            <a:endParaRPr lang="fr-CA">
              <a:cs typeface="Segoe UI"/>
            </a:endParaRPr>
          </a:p>
          <a:p>
            <a:endParaRPr lang="fr-CA">
              <a:cs typeface="Segoe UI"/>
            </a:endParaRPr>
          </a:p>
        </p:txBody>
      </p:sp>
    </p:spTree>
    <p:extLst>
      <p:ext uri="{BB962C8B-B14F-4D97-AF65-F5344CB8AC3E}">
        <p14:creationId xmlns:p14="http://schemas.microsoft.com/office/powerpoint/2010/main" val="1148720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1CE84B-2DF8-0457-1699-E2AF7FF4C0A2}"/>
              </a:ext>
            </a:extLst>
          </p:cNvPr>
          <p:cNvSpPr>
            <a:spLocks noGrp="1"/>
          </p:cNvSpPr>
          <p:nvPr>
            <p:ph idx="1"/>
          </p:nvPr>
        </p:nvSpPr>
        <p:spPr/>
        <p:txBody>
          <a:bodyPr vert="horz" lIns="91440" tIns="45720" rIns="91440" bIns="45720" rtlCol="0" anchor="t">
            <a:normAutofit/>
          </a:bodyPr>
          <a:lstStyle/>
          <a:p>
            <a:pPr marL="285750" indent="-285750">
              <a:buFont typeface="Arial,Sans-Serif" panose="020B0604020202020204" pitchFamily="34" charset="0"/>
            </a:pPr>
            <a:r>
              <a:rPr lang="fr-CA" sz="1400">
                <a:cs typeface="Segoe UI"/>
              </a:rPr>
              <a:t>Permet d'enregistrer les doses reçues dans le registre vaccinal provincial</a:t>
            </a:r>
            <a:endParaRPr lang="en-US" sz="1400">
              <a:solidFill>
                <a:srgbClr val="04041A"/>
              </a:solidFill>
              <a:cs typeface="Segoe UI"/>
            </a:endParaRPr>
          </a:p>
          <a:p>
            <a:pPr marL="285750" indent="-285750">
              <a:buFont typeface="Arial,Sans-Serif" panose="020B0604020202020204" pitchFamily="34" charset="0"/>
            </a:pPr>
            <a:r>
              <a:rPr lang="fr-CA" sz="1400">
                <a:cs typeface="Segoe UI"/>
              </a:rPr>
              <a:t>2 interfaces disponibles : </a:t>
            </a:r>
            <a:endParaRPr lang="en-US" sz="1400">
              <a:solidFill>
                <a:srgbClr val="04041A"/>
              </a:solidFill>
              <a:cs typeface="Segoe UI"/>
            </a:endParaRPr>
          </a:p>
          <a:p>
            <a:pPr marL="742950" lvl="1" indent="-285750">
              <a:buFont typeface="Courier New,monospace" panose="020B0604020202020204" pitchFamily="34" charset="0"/>
              <a:buChar char="o"/>
            </a:pPr>
            <a:r>
              <a:rPr lang="fr-CA" sz="1400">
                <a:cs typeface="Segoe UI"/>
              </a:rPr>
              <a:t>Accessible via applications CIUSSS </a:t>
            </a:r>
            <a:endParaRPr lang="en-US" sz="1400">
              <a:solidFill>
                <a:srgbClr val="04041A"/>
              </a:solidFill>
              <a:cs typeface="Segoe UI"/>
            </a:endParaRPr>
          </a:p>
          <a:p>
            <a:pPr marL="1200150" lvl="2" indent="-285750">
              <a:buFont typeface="Wingdings,sans-serif" panose="020B0604020202020204" pitchFamily="34" charset="0"/>
              <a:buChar char="§"/>
            </a:pPr>
            <a:r>
              <a:rPr lang="fr-CA" sz="1200">
                <a:cs typeface="Segoe UI"/>
              </a:rPr>
              <a:t>DSQ / SI-PMI (Sx5)</a:t>
            </a:r>
            <a:endParaRPr lang="en-US" sz="1200">
              <a:solidFill>
                <a:srgbClr val="04041A"/>
              </a:solidFill>
              <a:cs typeface="Segoe UI"/>
            </a:endParaRPr>
          </a:p>
          <a:p>
            <a:pPr marL="1200150" lvl="2" indent="-285750">
              <a:buFont typeface="Wingdings,sans-serif" panose="020B0604020202020204" pitchFamily="34" charset="0"/>
              <a:buChar char="§"/>
            </a:pPr>
            <a:r>
              <a:rPr lang="fr-CA" sz="1200">
                <a:cs typeface="Segoe UI"/>
              </a:rPr>
              <a:t>Connection avec compte Outlook du SSSS</a:t>
            </a:r>
            <a:endParaRPr lang="en-US" sz="1200">
              <a:solidFill>
                <a:srgbClr val="04041A"/>
              </a:solidFill>
              <a:cs typeface="Segoe UI"/>
            </a:endParaRPr>
          </a:p>
          <a:p>
            <a:pPr marL="742950" lvl="1" indent="-285750">
              <a:buFont typeface="Courier New,monospace" panose="020B0604020202020204" pitchFamily="34" charset="0"/>
              <a:buChar char="o"/>
            </a:pPr>
            <a:endParaRPr lang="fr-CA" sz="1400">
              <a:solidFill>
                <a:srgbClr val="04041A"/>
              </a:solidFill>
              <a:cs typeface="Segoe UI"/>
            </a:endParaRPr>
          </a:p>
          <a:p>
            <a:pPr marL="742950" lvl="1" indent="-285750">
              <a:buFont typeface="Courier New,monospace" panose="020B0604020202020204" pitchFamily="34" charset="0"/>
              <a:buChar char="o"/>
            </a:pPr>
            <a:r>
              <a:rPr lang="fr-CA" sz="1400">
                <a:cs typeface="Segoe UI"/>
              </a:rPr>
              <a:t>Interface web (</a:t>
            </a:r>
            <a:r>
              <a:rPr lang="fr-CA" sz="1400">
                <a:solidFill>
                  <a:srgbClr val="FF0000"/>
                </a:solidFill>
                <a:cs typeface="Segoe UI"/>
              </a:rPr>
              <a:t>RECOMMANDÉ</a:t>
            </a:r>
            <a:r>
              <a:rPr lang="fr-CA" sz="1400">
                <a:cs typeface="Segoe UI"/>
              </a:rPr>
              <a:t>)</a:t>
            </a:r>
            <a:endParaRPr lang="en-US" sz="1400">
              <a:solidFill>
                <a:srgbClr val="04041A"/>
              </a:solidFill>
              <a:cs typeface="Segoe UI"/>
            </a:endParaRPr>
          </a:p>
          <a:p>
            <a:pPr marL="742950" lvl="1" indent="-285750">
              <a:buFont typeface="Courier New,monospace" panose="020B0604020202020204" pitchFamily="34" charset="0"/>
              <a:buChar char="o"/>
            </a:pPr>
            <a:endParaRPr lang="fr-CA" sz="1400">
              <a:solidFill>
                <a:srgbClr val="04041A"/>
              </a:solidFill>
              <a:cs typeface="Segoe UI"/>
            </a:endParaRPr>
          </a:p>
          <a:p>
            <a:pPr marL="742950" lvl="1" indent="-285750">
              <a:buFont typeface="Courier New,monospace" panose="020B0604020202020204" pitchFamily="34" charset="0"/>
              <a:buChar char="o"/>
            </a:pPr>
            <a:endParaRPr lang="fr-CA" sz="1400">
              <a:solidFill>
                <a:srgbClr val="04041A"/>
              </a:solidFill>
              <a:cs typeface="Segoe UI"/>
            </a:endParaRPr>
          </a:p>
          <a:p>
            <a:pPr marL="742950" lvl="1" indent="-285750">
              <a:buFont typeface="Courier New,monospace" panose="020B0604020202020204" pitchFamily="34" charset="0"/>
              <a:buChar char="o"/>
            </a:pPr>
            <a:r>
              <a:rPr lang="fr-CA" sz="1400">
                <a:cs typeface="Segoe UI"/>
              </a:rPr>
              <a:t>SI-PMI Panorama : accès plus avancé</a:t>
            </a:r>
            <a:endParaRPr lang="fr-CA" sz="1400">
              <a:solidFill>
                <a:srgbClr val="04041A"/>
              </a:solidFill>
              <a:cs typeface="Segoe UI"/>
            </a:endParaRPr>
          </a:p>
          <a:p>
            <a:endParaRPr lang="en-US">
              <a:cs typeface="Segoe UI"/>
            </a:endParaRPr>
          </a:p>
        </p:txBody>
      </p:sp>
      <p:sp>
        <p:nvSpPr>
          <p:cNvPr id="3" name="Text Placeholder 2">
            <a:extLst>
              <a:ext uri="{FF2B5EF4-FFF2-40B4-BE49-F238E27FC236}">
                <a16:creationId xmlns:a16="http://schemas.microsoft.com/office/drawing/2014/main" id="{1B9D353D-9C9A-E886-5DDD-70C62167E90A}"/>
              </a:ext>
            </a:extLst>
          </p:cNvPr>
          <p:cNvSpPr>
            <a:spLocks noGrp="1"/>
          </p:cNvSpPr>
          <p:nvPr>
            <p:ph type="body" sz="quarter" idx="13"/>
          </p:nvPr>
        </p:nvSpPr>
        <p:spPr/>
        <p:txBody>
          <a:bodyPr vert="horz" lIns="91440" tIns="45720" rIns="91440" bIns="45720" rtlCol="0" anchor="t">
            <a:normAutofit/>
          </a:bodyPr>
          <a:lstStyle/>
          <a:p>
            <a:r>
              <a:rPr lang="en-US">
                <a:cs typeface="Segoe UI Semibold"/>
              </a:rPr>
              <a:t>Applications SI-PMI</a:t>
            </a:r>
            <a:endParaRPr lang="en-US"/>
          </a:p>
        </p:txBody>
      </p:sp>
      <p:sp>
        <p:nvSpPr>
          <p:cNvPr id="5" name="Slide Number Placeholder 4">
            <a:extLst>
              <a:ext uri="{FF2B5EF4-FFF2-40B4-BE49-F238E27FC236}">
                <a16:creationId xmlns:a16="http://schemas.microsoft.com/office/drawing/2014/main" id="{E43DDDF5-29EA-7273-FD6C-EB79A7A7EBCF}"/>
              </a:ext>
            </a:extLst>
          </p:cNvPr>
          <p:cNvSpPr>
            <a:spLocks noGrp="1"/>
          </p:cNvSpPr>
          <p:nvPr>
            <p:ph type="sldNum" sz="quarter" idx="4"/>
          </p:nvPr>
        </p:nvSpPr>
        <p:spPr/>
        <p:txBody>
          <a:bodyPr/>
          <a:lstStyle/>
          <a:p>
            <a:fld id="{A7D211A3-7575-492B-8E98-5F9B497A4866}" type="slidenum">
              <a:rPr lang="fr-CA" smtClean="0"/>
              <a:pPr/>
              <a:t>49</a:t>
            </a:fld>
            <a:endParaRPr lang="fr-CA"/>
          </a:p>
        </p:txBody>
      </p:sp>
      <p:pic>
        <p:nvPicPr>
          <p:cNvPr id="7" name="Image 14">
            <a:extLst>
              <a:ext uri="{FF2B5EF4-FFF2-40B4-BE49-F238E27FC236}">
                <a16:creationId xmlns:a16="http://schemas.microsoft.com/office/drawing/2014/main" id="{8A16C760-23E8-4FE6-2CBB-AF32EA1EBDDC}"/>
              </a:ext>
            </a:extLst>
          </p:cNvPr>
          <p:cNvPicPr>
            <a:picLocks noChangeAspect="1"/>
          </p:cNvPicPr>
          <p:nvPr/>
        </p:nvPicPr>
        <p:blipFill>
          <a:blip r:embed="rId2"/>
          <a:stretch>
            <a:fillRect/>
          </a:stretch>
        </p:blipFill>
        <p:spPr>
          <a:xfrm>
            <a:off x="4010323" y="2802662"/>
            <a:ext cx="4998904" cy="664379"/>
          </a:xfrm>
          <a:prstGeom prst="rect">
            <a:avLst/>
          </a:prstGeom>
        </p:spPr>
      </p:pic>
      <p:pic>
        <p:nvPicPr>
          <p:cNvPr id="9" name="Image 13">
            <a:extLst>
              <a:ext uri="{FF2B5EF4-FFF2-40B4-BE49-F238E27FC236}">
                <a16:creationId xmlns:a16="http://schemas.microsoft.com/office/drawing/2014/main" id="{B6D5B836-E516-12C5-E5A0-33FC3A2B2775}"/>
              </a:ext>
            </a:extLst>
          </p:cNvPr>
          <p:cNvPicPr>
            <a:picLocks noChangeAspect="1"/>
          </p:cNvPicPr>
          <p:nvPr/>
        </p:nvPicPr>
        <p:blipFill>
          <a:blip r:embed="rId3"/>
          <a:stretch>
            <a:fillRect/>
          </a:stretch>
        </p:blipFill>
        <p:spPr>
          <a:xfrm>
            <a:off x="4147208" y="4040860"/>
            <a:ext cx="4730368" cy="582863"/>
          </a:xfrm>
          <a:prstGeom prst="rect">
            <a:avLst/>
          </a:prstGeom>
        </p:spPr>
      </p:pic>
    </p:spTree>
    <p:extLst>
      <p:ext uri="{BB962C8B-B14F-4D97-AF65-F5344CB8AC3E}">
        <p14:creationId xmlns:p14="http://schemas.microsoft.com/office/powerpoint/2010/main" val="3996860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4784729-FE0C-E0AC-0E33-6AF17DE5ECD4}"/>
              </a:ext>
            </a:extLst>
          </p:cNvPr>
          <p:cNvSpPr>
            <a:spLocks noGrp="1"/>
          </p:cNvSpPr>
          <p:nvPr>
            <p:ph type="body" sz="quarter" idx="14"/>
          </p:nvPr>
        </p:nvSpPr>
        <p:spPr/>
        <p:txBody>
          <a:bodyPr vert="horz" lIns="91440" tIns="45720" rIns="91440" bIns="45720" rtlCol="0" anchor="t">
            <a:normAutofit/>
          </a:bodyPr>
          <a:lstStyle/>
          <a:p>
            <a:r>
              <a:rPr lang="en-US" err="1">
                <a:cs typeface="Segoe UI Semibold"/>
              </a:rPr>
              <a:t>Accès</a:t>
            </a:r>
            <a:r>
              <a:rPr lang="en-US">
                <a:cs typeface="Segoe UI Semibold"/>
              </a:rPr>
              <a:t> et formations ENA </a:t>
            </a:r>
            <a:endParaRPr lang="en-US"/>
          </a:p>
        </p:txBody>
      </p:sp>
      <p:sp>
        <p:nvSpPr>
          <p:cNvPr id="6" name="Slide Number Placeholder 5">
            <a:extLst>
              <a:ext uri="{FF2B5EF4-FFF2-40B4-BE49-F238E27FC236}">
                <a16:creationId xmlns:a16="http://schemas.microsoft.com/office/drawing/2014/main" id="{32CBA1A5-D933-5F4B-7C34-9F09AD78AA04}"/>
              </a:ext>
            </a:extLst>
          </p:cNvPr>
          <p:cNvSpPr>
            <a:spLocks noGrp="1"/>
          </p:cNvSpPr>
          <p:nvPr>
            <p:ph type="sldNum" sz="quarter" idx="4"/>
          </p:nvPr>
        </p:nvSpPr>
        <p:spPr/>
        <p:txBody>
          <a:bodyPr/>
          <a:lstStyle/>
          <a:p>
            <a:fld id="{A7D211A3-7575-492B-8E98-5F9B497A4866}" type="slidenum">
              <a:rPr lang="fr-CA" smtClean="0"/>
              <a:pPr/>
              <a:t>50</a:t>
            </a:fld>
            <a:endParaRPr lang="fr-CA"/>
          </a:p>
        </p:txBody>
      </p:sp>
      <p:sp>
        <p:nvSpPr>
          <p:cNvPr id="10" name="TextBox 9">
            <a:extLst>
              <a:ext uri="{FF2B5EF4-FFF2-40B4-BE49-F238E27FC236}">
                <a16:creationId xmlns:a16="http://schemas.microsoft.com/office/drawing/2014/main" id="{E04BDB0B-399B-C6F0-B5B7-F3ECE42A1082}"/>
              </a:ext>
            </a:extLst>
          </p:cNvPr>
          <p:cNvSpPr txBox="1"/>
          <p:nvPr/>
        </p:nvSpPr>
        <p:spPr>
          <a:xfrm>
            <a:off x="640080" y="1489710"/>
            <a:ext cx="8199120" cy="26930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1300" b="0" i="0" u="none" strike="noStrike" baseline="0" err="1">
                <a:solidFill>
                  <a:srgbClr val="170A72"/>
                </a:solidFill>
                <a:latin typeface="Segoe UI"/>
                <a:ea typeface="Arial"/>
                <a:cs typeface="Arial"/>
              </a:rPr>
              <a:t>Demande</a:t>
            </a:r>
            <a:r>
              <a:rPr lang="en-US" sz="1300" b="0" i="0" u="none" strike="noStrike" baseline="0">
                <a:solidFill>
                  <a:srgbClr val="170A72"/>
                </a:solidFill>
                <a:latin typeface="Segoe UI"/>
                <a:ea typeface="Arial"/>
                <a:cs typeface="Arial"/>
              </a:rPr>
              <a:t> </a:t>
            </a:r>
            <a:r>
              <a:rPr lang="en-US" sz="1300" b="0" i="0" u="none" strike="noStrike" baseline="0" err="1">
                <a:solidFill>
                  <a:srgbClr val="170A72"/>
                </a:solidFill>
                <a:latin typeface="Segoe UI"/>
                <a:ea typeface="Arial"/>
                <a:cs typeface="Arial"/>
              </a:rPr>
              <a:t>accès</a:t>
            </a:r>
            <a:r>
              <a:rPr lang="en-US" sz="1300" b="0" i="0" u="none" strike="noStrike" baseline="0">
                <a:solidFill>
                  <a:srgbClr val="170A72"/>
                </a:solidFill>
                <a:latin typeface="Segoe UI"/>
                <a:ea typeface="Arial"/>
                <a:cs typeface="Arial"/>
              </a:rPr>
              <a:t> SI-PMI : Pilote</a:t>
            </a:r>
            <a:r>
              <a:rPr lang="en-US" sz="1300">
                <a:solidFill>
                  <a:srgbClr val="170A72"/>
                </a:solidFill>
                <a:latin typeface="Segoe UI"/>
                <a:ea typeface="Arial"/>
                <a:cs typeface="Arial"/>
              </a:rPr>
              <a:t> SIPMI (voir la </a:t>
            </a:r>
            <a:r>
              <a:rPr lang="en-US" sz="1300" err="1">
                <a:solidFill>
                  <a:srgbClr val="170A72"/>
                </a:solidFill>
                <a:latin typeface="Segoe UI"/>
                <a:ea typeface="Arial"/>
                <a:cs typeface="Arial"/>
              </a:rPr>
              <a:t>liste</a:t>
            </a:r>
            <a:r>
              <a:rPr lang="en-US" sz="1300">
                <a:solidFill>
                  <a:srgbClr val="170A72"/>
                </a:solidFill>
                <a:latin typeface="Segoe UI"/>
                <a:ea typeface="Arial"/>
                <a:cs typeface="Arial"/>
              </a:rPr>
              <a:t> des </a:t>
            </a:r>
            <a:r>
              <a:rPr lang="en-US" sz="1300" err="1">
                <a:solidFill>
                  <a:srgbClr val="170A72"/>
                </a:solidFill>
                <a:latin typeface="Segoe UI"/>
                <a:ea typeface="Arial"/>
                <a:cs typeface="Arial"/>
              </a:rPr>
              <a:t>pilotes</a:t>
            </a:r>
            <a:r>
              <a:rPr lang="en-US" sz="1300">
                <a:solidFill>
                  <a:srgbClr val="170A72"/>
                </a:solidFill>
                <a:latin typeface="Segoe UI"/>
                <a:ea typeface="Arial"/>
                <a:cs typeface="Arial"/>
              </a:rPr>
              <a:t> dans OCTET)</a:t>
            </a:r>
            <a:endParaRPr lang="en-US" sz="1300" b="0" i="0">
              <a:solidFill>
                <a:srgbClr val="04041A"/>
              </a:solidFill>
              <a:latin typeface="Segoe UI"/>
              <a:ea typeface="Arial"/>
              <a:cs typeface="Arial"/>
            </a:endParaRPr>
          </a:p>
          <a:p>
            <a:pPr marL="285750" indent="-285750">
              <a:buFont typeface="Arial,Sans-Serif"/>
              <a:buChar char="•"/>
            </a:pPr>
            <a:endParaRPr lang="en-US" sz="1300">
              <a:solidFill>
                <a:srgbClr val="04041A"/>
              </a:solidFill>
              <a:latin typeface="Segoe UI"/>
              <a:ea typeface="Arial"/>
              <a:cs typeface="Arial"/>
            </a:endParaRPr>
          </a:p>
          <a:p>
            <a:pPr marL="285750" lvl="0" indent="-285750" algn="l" rtl="0">
              <a:buFont typeface="Arial,Sans-Serif"/>
              <a:buChar char="•"/>
            </a:pPr>
            <a:r>
              <a:rPr lang="en-US" sz="1300" b="0" i="0" u="none" strike="noStrike" baseline="0">
                <a:solidFill>
                  <a:srgbClr val="170A72"/>
                </a:solidFill>
                <a:latin typeface="Segoe UI"/>
                <a:ea typeface="Arial"/>
                <a:cs typeface="Arial"/>
              </a:rPr>
              <a:t>Formation SI-PMI (FORTEMENT RECOMMANDÉE)</a:t>
            </a:r>
            <a:r>
              <a:rPr lang="en-US" sz="1300" b="0" i="0">
                <a:solidFill>
                  <a:srgbClr val="04041A"/>
                </a:solidFill>
                <a:latin typeface="Segoe UI"/>
                <a:ea typeface="Arial"/>
                <a:cs typeface="Arial"/>
              </a:rPr>
              <a:t>​</a:t>
            </a:r>
          </a:p>
          <a:p>
            <a:pPr marL="742950" lvl="1" indent="-285750" algn="l" rtl="0">
              <a:buFont typeface="Courier New,monospace"/>
              <a:buChar char="o"/>
            </a:pPr>
            <a:r>
              <a:rPr lang="en-US" sz="1300" b="0" i="0" u="none" strike="noStrike" baseline="0" err="1">
                <a:solidFill>
                  <a:srgbClr val="170A72"/>
                </a:solidFill>
                <a:latin typeface="Segoe UI"/>
                <a:ea typeface="Arial"/>
                <a:cs typeface="Arial"/>
              </a:rPr>
              <a:t>Immunisation</a:t>
            </a:r>
            <a:r>
              <a:rPr lang="en-US" sz="1300" b="0" i="0" u="none" strike="noStrike" baseline="0">
                <a:solidFill>
                  <a:srgbClr val="170A72"/>
                </a:solidFill>
                <a:latin typeface="Segoe UI"/>
                <a:ea typeface="Arial"/>
                <a:cs typeface="Arial"/>
              </a:rPr>
              <a:t> – Registre de vaccination du Québec - Interface Web</a:t>
            </a:r>
            <a:r>
              <a:rPr lang="en-US" sz="1300" b="0" i="0">
                <a:solidFill>
                  <a:srgbClr val="04041A"/>
                </a:solidFill>
                <a:latin typeface="Segoe UI"/>
                <a:ea typeface="Arial"/>
                <a:cs typeface="Arial"/>
              </a:rPr>
              <a:t>​</a:t>
            </a:r>
          </a:p>
          <a:p>
            <a:pPr marL="1200150" lvl="2" indent="-285750" algn="l" rtl="0">
              <a:buFont typeface="Wingdings,sans-serif"/>
              <a:buChar char="§"/>
            </a:pPr>
            <a:r>
              <a:rPr lang="en-US" sz="1100" b="0" i="0" u="none" strike="noStrike" baseline="0">
                <a:solidFill>
                  <a:srgbClr val="170A72"/>
                </a:solidFill>
                <a:latin typeface="Segoe UI"/>
                <a:ea typeface="Arial"/>
                <a:cs typeface="Arial"/>
              </a:rPr>
              <a:t>32 minutes</a:t>
            </a:r>
            <a:r>
              <a:rPr lang="en-US" sz="1100" b="0" i="0">
                <a:solidFill>
                  <a:srgbClr val="04041A"/>
                </a:solidFill>
                <a:latin typeface="Segoe UI"/>
                <a:ea typeface="Arial"/>
                <a:cs typeface="Arial"/>
              </a:rPr>
              <a:t>​</a:t>
            </a:r>
          </a:p>
          <a:p>
            <a:pPr marL="1200150" lvl="2" indent="-285750" algn="l" rtl="0">
              <a:buFont typeface="Wingdings,sans-serif"/>
              <a:buChar char="§"/>
            </a:pPr>
            <a:r>
              <a:rPr lang="en-US" sz="1100" b="0" i="0" u="none" strike="noStrike" baseline="0">
                <a:solidFill>
                  <a:srgbClr val="170A72"/>
                </a:solidFill>
                <a:latin typeface="Segoe UI"/>
                <a:ea typeface="Arial"/>
                <a:cs typeface="Arial"/>
              </a:rPr>
              <a:t>ENA 1835</a:t>
            </a:r>
            <a:r>
              <a:rPr lang="en-US" sz="1100" b="0" i="0">
                <a:solidFill>
                  <a:srgbClr val="04041A"/>
                </a:solidFill>
                <a:latin typeface="Segoe UI"/>
                <a:ea typeface="Arial"/>
                <a:cs typeface="Arial"/>
              </a:rPr>
              <a:t>​</a:t>
            </a:r>
          </a:p>
          <a:p>
            <a:pPr marL="1200150" lvl="2" indent="-285750" algn="l" rtl="0">
              <a:buFont typeface="Wingdings,sans-serif"/>
              <a:buChar char="§"/>
            </a:pPr>
            <a:endParaRPr lang="en-US" b="0" i="0">
              <a:solidFill>
                <a:srgbClr val="04041A"/>
              </a:solidFill>
              <a:latin typeface="Arial"/>
              <a:ea typeface="Arial"/>
              <a:cs typeface="Arial"/>
            </a:endParaRPr>
          </a:p>
          <a:p>
            <a:pPr marL="742950" lvl="1" indent="-285750" algn="l" rtl="0">
              <a:buFont typeface="Courier New,monospace"/>
              <a:buChar char="o"/>
            </a:pPr>
            <a:r>
              <a:rPr lang="en-US" sz="1300" b="0" i="0" u="none" strike="noStrike" baseline="0">
                <a:solidFill>
                  <a:srgbClr val="170A72"/>
                </a:solidFill>
                <a:latin typeface="Segoe UI"/>
                <a:ea typeface="Arial"/>
                <a:cs typeface="Arial"/>
              </a:rPr>
              <a:t>SI-PMI – Registre de vaccination</a:t>
            </a:r>
            <a:r>
              <a:rPr lang="en-US" sz="1300" b="0" i="0">
                <a:solidFill>
                  <a:srgbClr val="04041A"/>
                </a:solidFill>
                <a:latin typeface="Segoe UI"/>
                <a:ea typeface="Arial"/>
                <a:cs typeface="Arial"/>
              </a:rPr>
              <a:t>​</a:t>
            </a:r>
          </a:p>
          <a:p>
            <a:pPr marL="1200150" lvl="2" indent="-285750" algn="l" rtl="0">
              <a:buFont typeface="Wingdings,sans-serif"/>
              <a:buChar char="§"/>
            </a:pPr>
            <a:r>
              <a:rPr lang="en-US" sz="1100" b="0" i="0" u="none" strike="noStrike" baseline="0">
                <a:solidFill>
                  <a:srgbClr val="170A72"/>
                </a:solidFill>
                <a:latin typeface="Segoe UI"/>
                <a:ea typeface="Arial"/>
                <a:cs typeface="Arial"/>
              </a:rPr>
              <a:t>60 minutes</a:t>
            </a:r>
            <a:r>
              <a:rPr lang="en-US" sz="1100" b="0" i="0">
                <a:solidFill>
                  <a:srgbClr val="04041A"/>
                </a:solidFill>
                <a:latin typeface="Segoe UI"/>
                <a:ea typeface="Arial"/>
                <a:cs typeface="Arial"/>
              </a:rPr>
              <a:t>​</a:t>
            </a:r>
          </a:p>
          <a:p>
            <a:pPr marL="1200150" lvl="2" indent="-285750" algn="l" rtl="0">
              <a:buFont typeface="Wingdings,sans-serif"/>
              <a:buChar char="§"/>
            </a:pPr>
            <a:r>
              <a:rPr lang="en-US" sz="1100" b="0" i="0" u="none" strike="noStrike" baseline="0">
                <a:solidFill>
                  <a:srgbClr val="170A72"/>
                </a:solidFill>
                <a:latin typeface="Segoe UI"/>
                <a:ea typeface="Arial"/>
                <a:cs typeface="Arial"/>
              </a:rPr>
              <a:t>ENA 1068</a:t>
            </a:r>
            <a:r>
              <a:rPr lang="en-US" sz="1100" b="0" i="0">
                <a:solidFill>
                  <a:srgbClr val="04041A"/>
                </a:solidFill>
                <a:latin typeface="Segoe UI"/>
                <a:ea typeface="Arial"/>
                <a:cs typeface="Arial"/>
              </a:rPr>
              <a:t>​</a:t>
            </a:r>
          </a:p>
          <a:p>
            <a:pPr algn="l" rtl="0"/>
            <a:r>
              <a:rPr lang="en-US" sz="1100" b="0" i="0">
                <a:solidFill>
                  <a:srgbClr val="04041A"/>
                </a:solidFill>
                <a:latin typeface="Segoe UI"/>
                <a:ea typeface="Arial"/>
                <a:cs typeface="Arial"/>
              </a:rPr>
              <a:t>​</a:t>
            </a:r>
          </a:p>
          <a:p>
            <a:pPr marL="285750" lvl="0" indent="-285750" algn="l" rtl="0">
              <a:buFont typeface="Arial,Sans-Serif"/>
              <a:buChar char="•"/>
            </a:pPr>
            <a:r>
              <a:rPr lang="en-US" sz="1300" b="0" i="0" u="none" strike="noStrike" baseline="0">
                <a:solidFill>
                  <a:srgbClr val="170A72"/>
                </a:solidFill>
                <a:latin typeface="Segoe UI"/>
                <a:ea typeface="Arial"/>
                <a:cs typeface="Arial"/>
              </a:rPr>
              <a:t>Capsules formatives </a:t>
            </a:r>
            <a:r>
              <a:rPr lang="en-US" sz="1300" b="0" i="0" u="none" strike="noStrike" baseline="0" err="1">
                <a:solidFill>
                  <a:srgbClr val="170A72"/>
                </a:solidFill>
                <a:latin typeface="Segoe UI"/>
                <a:ea typeface="Arial"/>
                <a:cs typeface="Arial"/>
              </a:rPr>
              <a:t>incluses</a:t>
            </a:r>
            <a:r>
              <a:rPr lang="en-US" sz="1300" b="0" i="0" u="none" strike="noStrike" baseline="0">
                <a:solidFill>
                  <a:srgbClr val="170A72"/>
                </a:solidFill>
                <a:latin typeface="Segoe UI"/>
                <a:ea typeface="Arial"/>
                <a:cs typeface="Arial"/>
              </a:rPr>
              <a:t> pour </a:t>
            </a:r>
            <a:r>
              <a:rPr lang="en-US" sz="1300" err="1">
                <a:solidFill>
                  <a:srgbClr val="170A72"/>
                </a:solidFill>
                <a:latin typeface="Segoe UI"/>
                <a:ea typeface="Arial"/>
                <a:cs typeface="Arial"/>
              </a:rPr>
              <a:t>chacune</a:t>
            </a:r>
            <a:r>
              <a:rPr lang="en-US" sz="1300" b="0" i="0" u="none" strike="noStrike" baseline="0">
                <a:solidFill>
                  <a:srgbClr val="170A72"/>
                </a:solidFill>
                <a:latin typeface="Segoe UI"/>
                <a:ea typeface="Arial"/>
                <a:cs typeface="Arial"/>
              </a:rPr>
              <a:t> des interfaces</a:t>
            </a:r>
          </a:p>
          <a:p>
            <a:pPr algn="ctr"/>
            <a:endParaRPr lang="en-US"/>
          </a:p>
        </p:txBody>
      </p:sp>
    </p:spTree>
    <p:extLst>
      <p:ext uri="{BB962C8B-B14F-4D97-AF65-F5344CB8AC3E}">
        <p14:creationId xmlns:p14="http://schemas.microsoft.com/office/powerpoint/2010/main" val="29471547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96BBA8-ADE0-DF6A-52D3-2215FB75D614}"/>
              </a:ext>
            </a:extLst>
          </p:cNvPr>
          <p:cNvSpPr>
            <a:spLocks noGrp="1"/>
          </p:cNvSpPr>
          <p:nvPr>
            <p:ph type="body" sz="quarter" idx="14"/>
          </p:nvPr>
        </p:nvSpPr>
        <p:spPr/>
        <p:txBody>
          <a:bodyPr vert="horz" lIns="91440" tIns="45720" rIns="91440" bIns="45720" rtlCol="0" anchor="t">
            <a:normAutofit/>
          </a:bodyPr>
          <a:lstStyle/>
          <a:p>
            <a:r>
              <a:rPr lang="en-US" err="1">
                <a:cs typeface="Segoe UI Semibold"/>
              </a:rPr>
              <a:t>Rôle</a:t>
            </a:r>
            <a:r>
              <a:rPr lang="en-US">
                <a:cs typeface="Segoe UI Semibold"/>
              </a:rPr>
              <a:t> et </a:t>
            </a:r>
            <a:r>
              <a:rPr lang="en-US" err="1">
                <a:cs typeface="Segoe UI Semibold"/>
              </a:rPr>
              <a:t>responsabilités</a:t>
            </a:r>
            <a:r>
              <a:rPr lang="en-US">
                <a:cs typeface="Segoe UI Semibold"/>
              </a:rPr>
              <a:t> </a:t>
            </a:r>
          </a:p>
        </p:txBody>
      </p:sp>
      <p:sp>
        <p:nvSpPr>
          <p:cNvPr id="6" name="Slide Number Placeholder 5">
            <a:extLst>
              <a:ext uri="{FF2B5EF4-FFF2-40B4-BE49-F238E27FC236}">
                <a16:creationId xmlns:a16="http://schemas.microsoft.com/office/drawing/2014/main" id="{3C5CA155-4E2C-C826-7351-F04F2998F9C8}"/>
              </a:ext>
            </a:extLst>
          </p:cNvPr>
          <p:cNvSpPr>
            <a:spLocks noGrp="1"/>
          </p:cNvSpPr>
          <p:nvPr>
            <p:ph type="sldNum" sz="quarter" idx="4"/>
          </p:nvPr>
        </p:nvSpPr>
        <p:spPr/>
        <p:txBody>
          <a:bodyPr/>
          <a:lstStyle/>
          <a:p>
            <a:fld id="{A7D211A3-7575-492B-8E98-5F9B497A4866}" type="slidenum">
              <a:rPr lang="fr-CA" smtClean="0"/>
              <a:pPr/>
              <a:t>51</a:t>
            </a:fld>
            <a:endParaRPr lang="fr-CA"/>
          </a:p>
        </p:txBody>
      </p:sp>
      <p:sp>
        <p:nvSpPr>
          <p:cNvPr id="8" name="TextBox 7">
            <a:extLst>
              <a:ext uri="{FF2B5EF4-FFF2-40B4-BE49-F238E27FC236}">
                <a16:creationId xmlns:a16="http://schemas.microsoft.com/office/drawing/2014/main" id="{B0C82558-391A-35A7-31F1-696BFF074DF5}"/>
              </a:ext>
            </a:extLst>
          </p:cNvPr>
          <p:cNvSpPr txBox="1"/>
          <p:nvPr/>
        </p:nvSpPr>
        <p:spPr>
          <a:xfrm>
            <a:off x="636814" y="1572440"/>
            <a:ext cx="8078288" cy="2523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cs typeface="Segoe UI"/>
              </a:rPr>
              <a:t>La saisie vaccinale au registre de vaccination du Québec (SI-PMI) est OBLIGATOIRE </a:t>
            </a:r>
          </a:p>
          <a:p>
            <a:endParaRPr lang="en-US" sz="1400">
              <a:cs typeface="Segoe UI"/>
            </a:endParaRPr>
          </a:p>
          <a:p>
            <a:pPr marL="285750" indent="-285750">
              <a:buFont typeface="Arial"/>
              <a:buChar char="•"/>
            </a:pPr>
            <a:r>
              <a:rPr lang="en-US" sz="1400">
                <a:cs typeface="Segoe UI"/>
              </a:rPr>
              <a:t>Délai : maximum 48 heures suivant l'administration</a:t>
            </a:r>
          </a:p>
          <a:p>
            <a:endParaRPr lang="en-US" sz="1400">
              <a:cs typeface="Segoe UI"/>
            </a:endParaRPr>
          </a:p>
          <a:p>
            <a:pPr marL="285750" indent="-285750">
              <a:buFont typeface="Arial"/>
              <a:buChar char="•"/>
            </a:pPr>
            <a:r>
              <a:rPr lang="en-US" sz="1400">
                <a:cs typeface="Segoe UI"/>
              </a:rPr>
              <a:t>Il est de la responsabilité du vaccinateur de faire cette saisie, mais pour optimiser le temps clinique, la saisie peut être faite par une autre personne autorisée et formée, comme un agent administratif.</a:t>
            </a:r>
          </a:p>
          <a:p>
            <a:pPr marL="285750" indent="-285750">
              <a:buFont typeface="Arial"/>
              <a:buChar char="•"/>
            </a:pPr>
            <a:endParaRPr lang="en-US" sz="1400">
              <a:cs typeface="Segoe UI"/>
            </a:endParaRPr>
          </a:p>
          <a:p>
            <a:pPr marL="285750" indent="-285750">
              <a:buFont typeface="Arial"/>
              <a:buChar char="•"/>
            </a:pPr>
            <a:r>
              <a:rPr lang="en-US" sz="1400">
                <a:cs typeface="Segoe UI"/>
              </a:rPr>
              <a:t>La qualité du Registre de vaccination repose sur la contribution de chacun et une non-saisie des données pourrait entrainer des enjeux logistiques et cliniques pour les usagers.</a:t>
            </a:r>
          </a:p>
          <a:p>
            <a:pPr marL="285750" indent="-285750">
              <a:buFont typeface="Arial"/>
              <a:buChar char="•"/>
            </a:pPr>
            <a:endParaRPr lang="en-US">
              <a:cs typeface="Segoe UI"/>
            </a:endParaRPr>
          </a:p>
        </p:txBody>
      </p:sp>
    </p:spTree>
    <p:extLst>
      <p:ext uri="{BB962C8B-B14F-4D97-AF65-F5344CB8AC3E}">
        <p14:creationId xmlns:p14="http://schemas.microsoft.com/office/powerpoint/2010/main" val="3369617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043D4D-AFD2-4733-424D-C0FDED983E2E}"/>
              </a:ext>
            </a:extLst>
          </p:cNvPr>
          <p:cNvSpPr>
            <a:spLocks noGrp="1"/>
          </p:cNvSpPr>
          <p:nvPr>
            <p:ph type="body" sz="quarter" idx="13"/>
          </p:nvPr>
        </p:nvSpPr>
        <p:spPr/>
        <p:txBody>
          <a:bodyPr vert="horz" lIns="91440" tIns="45720" rIns="91440" bIns="45720" rtlCol="0" anchor="t">
            <a:normAutofit/>
          </a:bodyPr>
          <a:lstStyle/>
          <a:p>
            <a:r>
              <a:rPr lang="en-US">
                <a:cs typeface="Segoe UI Semibold"/>
              </a:rPr>
              <a:t>Équipe de </a:t>
            </a:r>
            <a:r>
              <a:rPr lang="en-US" err="1">
                <a:cs typeface="Segoe UI Semibold"/>
              </a:rPr>
              <a:t>soutien</a:t>
            </a:r>
            <a:endParaRPr lang="en-US" err="1"/>
          </a:p>
        </p:txBody>
      </p:sp>
      <p:sp>
        <p:nvSpPr>
          <p:cNvPr id="5" name="Slide Number Placeholder 4">
            <a:extLst>
              <a:ext uri="{FF2B5EF4-FFF2-40B4-BE49-F238E27FC236}">
                <a16:creationId xmlns:a16="http://schemas.microsoft.com/office/drawing/2014/main" id="{4FDB9218-6873-14D6-459A-AA88DAC3163D}"/>
              </a:ext>
            </a:extLst>
          </p:cNvPr>
          <p:cNvSpPr>
            <a:spLocks noGrp="1"/>
          </p:cNvSpPr>
          <p:nvPr>
            <p:ph type="sldNum" sz="quarter" idx="4"/>
          </p:nvPr>
        </p:nvSpPr>
        <p:spPr/>
        <p:txBody>
          <a:bodyPr/>
          <a:lstStyle/>
          <a:p>
            <a:fld id="{A7D211A3-7575-492B-8E98-5F9B497A4866}" type="slidenum">
              <a:rPr lang="fr-CA" smtClean="0"/>
              <a:pPr/>
              <a:t>52</a:t>
            </a:fld>
            <a:endParaRPr lang="fr-CA"/>
          </a:p>
        </p:txBody>
      </p:sp>
      <p:sp>
        <p:nvSpPr>
          <p:cNvPr id="7" name="TextBox 6">
            <a:extLst>
              <a:ext uri="{FF2B5EF4-FFF2-40B4-BE49-F238E27FC236}">
                <a16:creationId xmlns:a16="http://schemas.microsoft.com/office/drawing/2014/main" id="{549B510E-0077-64BF-0712-293DA21A6272}"/>
              </a:ext>
            </a:extLst>
          </p:cNvPr>
          <p:cNvSpPr txBox="1"/>
          <p:nvPr/>
        </p:nvSpPr>
        <p:spPr>
          <a:xfrm>
            <a:off x="1061356" y="1657350"/>
            <a:ext cx="723355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Segoe UI"/>
              </a:rPr>
              <a:t>Si vous </a:t>
            </a:r>
            <a:r>
              <a:rPr lang="en-US" err="1">
                <a:cs typeface="Segoe UI"/>
              </a:rPr>
              <a:t>avez</a:t>
            </a:r>
            <a:r>
              <a:rPr lang="en-US">
                <a:cs typeface="Segoe UI"/>
              </a:rPr>
              <a:t> </a:t>
            </a:r>
            <a:r>
              <a:rPr lang="en-US" err="1">
                <a:cs typeface="Segoe UI"/>
              </a:rPr>
              <a:t>besoin</a:t>
            </a:r>
            <a:r>
              <a:rPr lang="en-US">
                <a:cs typeface="Segoe UI"/>
              </a:rPr>
              <a:t> de </a:t>
            </a:r>
            <a:r>
              <a:rPr lang="en-US" err="1">
                <a:cs typeface="Segoe UI"/>
              </a:rPr>
              <a:t>soutien</a:t>
            </a:r>
            <a:r>
              <a:rPr lang="en-US">
                <a:cs typeface="Segoe UI"/>
              </a:rPr>
              <a:t>, </a:t>
            </a:r>
            <a:r>
              <a:rPr lang="en-US" err="1">
                <a:cs typeface="Segoe UI"/>
              </a:rPr>
              <a:t>avez</a:t>
            </a:r>
            <a:r>
              <a:rPr lang="en-US">
                <a:cs typeface="Segoe UI"/>
              </a:rPr>
              <a:t> des interrogations </a:t>
            </a:r>
            <a:r>
              <a:rPr lang="en-US" err="1">
                <a:cs typeface="Segoe UI"/>
              </a:rPr>
              <a:t>ou</a:t>
            </a:r>
            <a:r>
              <a:rPr lang="en-US">
                <a:cs typeface="Segoe UI"/>
              </a:rPr>
              <a:t> des </a:t>
            </a:r>
            <a:r>
              <a:rPr lang="en-US" err="1">
                <a:cs typeface="Segoe UI"/>
              </a:rPr>
              <a:t>cas</a:t>
            </a:r>
            <a:r>
              <a:rPr lang="en-US">
                <a:cs typeface="Segoe UI"/>
              </a:rPr>
              <a:t> </a:t>
            </a:r>
            <a:r>
              <a:rPr lang="en-US" err="1">
                <a:cs typeface="Segoe UI"/>
              </a:rPr>
              <a:t>particuliers</a:t>
            </a:r>
            <a:r>
              <a:rPr lang="en-US">
                <a:cs typeface="Segoe UI"/>
              </a:rPr>
              <a:t> pour </a:t>
            </a:r>
            <a:r>
              <a:rPr lang="en-US" err="1">
                <a:cs typeface="Segoe UI"/>
              </a:rPr>
              <a:t>lesquels</a:t>
            </a:r>
            <a:r>
              <a:rPr lang="en-US">
                <a:cs typeface="Segoe UI"/>
              </a:rPr>
              <a:t> vous </a:t>
            </a:r>
            <a:r>
              <a:rPr lang="en-US" err="1">
                <a:cs typeface="Segoe UI"/>
              </a:rPr>
              <a:t>avez</a:t>
            </a:r>
            <a:r>
              <a:rPr lang="en-US">
                <a:cs typeface="Segoe UI"/>
              </a:rPr>
              <a:t> </a:t>
            </a:r>
            <a:r>
              <a:rPr lang="en-US" err="1">
                <a:cs typeface="Segoe UI"/>
              </a:rPr>
              <a:t>besoin</a:t>
            </a:r>
            <a:r>
              <a:rPr lang="en-US">
                <a:cs typeface="Segoe UI"/>
              </a:rPr>
              <a:t> </a:t>
            </a:r>
            <a:r>
              <a:rPr lang="en-US" err="1">
                <a:cs typeface="Segoe UI"/>
              </a:rPr>
              <a:t>d'assistance</a:t>
            </a:r>
            <a:r>
              <a:rPr lang="en-US">
                <a:cs typeface="Segoe UI"/>
              </a:rPr>
              <a:t>, il nous </a:t>
            </a:r>
            <a:r>
              <a:rPr lang="en-US" err="1">
                <a:cs typeface="Segoe UI"/>
              </a:rPr>
              <a:t>fera</a:t>
            </a:r>
            <a:r>
              <a:rPr lang="en-US">
                <a:cs typeface="Segoe UI"/>
              </a:rPr>
              <a:t> plaisir de vous aider.</a:t>
            </a:r>
            <a:endParaRPr lang="en-US"/>
          </a:p>
          <a:p>
            <a:endParaRPr lang="en-US">
              <a:cs typeface="Segoe UI"/>
            </a:endParaRPr>
          </a:p>
          <a:p>
            <a:r>
              <a:rPr lang="en-US">
                <a:cs typeface="Segoe UI"/>
              </a:rPr>
              <a:t>Vous </a:t>
            </a:r>
            <a:r>
              <a:rPr lang="en-US" err="1">
                <a:cs typeface="Segoe UI"/>
              </a:rPr>
              <a:t>pouvez</a:t>
            </a:r>
            <a:r>
              <a:rPr lang="en-US">
                <a:cs typeface="Segoe UI"/>
              </a:rPr>
              <a:t> nous </a:t>
            </a:r>
            <a:r>
              <a:rPr lang="en-US" err="1">
                <a:cs typeface="Segoe UI"/>
              </a:rPr>
              <a:t>contacter</a:t>
            </a:r>
            <a:r>
              <a:rPr lang="en-US">
                <a:cs typeface="Segoe UI"/>
              </a:rPr>
              <a:t> au : </a:t>
            </a:r>
            <a:endParaRPr lang="en-US">
              <a:ea typeface="+mn-lt"/>
              <a:cs typeface="+mn-lt"/>
            </a:endParaRPr>
          </a:p>
          <a:p>
            <a:endParaRPr lang="en-US">
              <a:ea typeface="+mn-lt"/>
              <a:cs typeface="+mn-lt"/>
            </a:endParaRPr>
          </a:p>
          <a:p>
            <a:r>
              <a:rPr lang="en-US">
                <a:ea typeface="+mn-lt"/>
                <a:cs typeface="+mn-lt"/>
              </a:rPr>
              <a:t>saisievaccpsl.ciussse-chus@ssss.gouv.qc.ca</a:t>
            </a:r>
            <a:endParaRPr lang="en-US">
              <a:cs typeface="Segoe UI"/>
            </a:endParaRPr>
          </a:p>
          <a:p>
            <a:endParaRPr lang="en-US">
              <a:cs typeface="Segoe UI"/>
            </a:endParaRPr>
          </a:p>
        </p:txBody>
      </p:sp>
    </p:spTree>
    <p:extLst>
      <p:ext uri="{BB962C8B-B14F-4D97-AF65-F5344CB8AC3E}">
        <p14:creationId xmlns:p14="http://schemas.microsoft.com/office/powerpoint/2010/main" val="33815863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DD63803-455D-EC07-79A9-73D32C1DB858}"/>
              </a:ext>
            </a:extLst>
          </p:cNvPr>
          <p:cNvSpPr>
            <a:spLocks noGrp="1"/>
          </p:cNvSpPr>
          <p:nvPr>
            <p:ph type="sldNum" sz="quarter" idx="4294967295"/>
          </p:nvPr>
        </p:nvSpPr>
        <p:spPr>
          <a:xfrm>
            <a:off x="7086600" y="4746625"/>
            <a:ext cx="2057400" cy="274638"/>
          </a:xfrm>
        </p:spPr>
        <p:txBody>
          <a:bodyPr/>
          <a:lstStyle/>
          <a:p>
            <a:fld id="{A7D211A3-7575-492B-8E98-5F9B497A4866}" type="slidenum">
              <a:rPr lang="fr-CA" smtClean="0"/>
              <a:pPr/>
              <a:t>53</a:t>
            </a:fld>
            <a:endParaRPr lang="fr-CA"/>
          </a:p>
        </p:txBody>
      </p:sp>
    </p:spTree>
    <p:extLst>
      <p:ext uri="{BB962C8B-B14F-4D97-AF65-F5344CB8AC3E}">
        <p14:creationId xmlns:p14="http://schemas.microsoft.com/office/powerpoint/2010/main" val="1013721439"/>
      </p:ext>
    </p:extLst>
  </p:cSld>
  <p:clrMapOvr>
    <a:masterClrMapping/>
  </p:clrMapOvr>
</p:sld>
</file>

<file path=ppt/theme/theme1.xml><?xml version="1.0" encoding="utf-8"?>
<a:theme xmlns:a="http://schemas.openxmlformats.org/drawingml/2006/main" name="Santé Québec - Couverture foncé">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000" b="1" dirty="0">
            <a:solidFill>
              <a:schemeClr val="tx1">
                <a:lumMod val="40000"/>
                <a:lumOff val="60000"/>
              </a:schemeClr>
            </a:solidFill>
            <a:latin typeface="Segoe UI Light" panose="020B0502040204020203" pitchFamily="34" charset="0"/>
            <a:cs typeface="Segoe UI Light" panose="020B0502040204020203" pitchFamily="34" charset="0"/>
          </a:defRPr>
        </a:defPPr>
      </a:lstStyle>
    </a:txDef>
  </a:objectDefaults>
  <a:extraClrSchemeLst/>
  <a:extLst>
    <a:ext uri="{05A4C25C-085E-4340-85A3-A5531E510DB2}">
      <thm15:themeFamily xmlns:thm15="http://schemas.microsoft.com/office/thememl/2012/main" name="ModelePPT_SanteQuebec_F.potx" id="{7339F881-2E42-4E95-A525-22F093D01A35}" vid="{0294F1D2-A816-48D9-AF15-B46513A37612}"/>
    </a:ext>
  </a:extLst>
</a:theme>
</file>

<file path=ppt/theme/theme2.xml><?xml version="1.0" encoding="utf-8"?>
<a:theme xmlns:a="http://schemas.openxmlformats.org/drawingml/2006/main" name="1_Santé Québec - Couverture blanc">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246D0479-D027-4FA3-8FAA-95AC9A68AFC8}"/>
    </a:ext>
  </a:extLst>
</a:theme>
</file>

<file path=ppt/theme/theme3.xml><?xml version="1.0" encoding="utf-8"?>
<a:theme xmlns:a="http://schemas.openxmlformats.org/drawingml/2006/main" name="2_Santé Québec - Section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0722AC69-CA55-4D38-82DB-694B5BEF415D}"/>
    </a:ext>
  </a:extLst>
</a:theme>
</file>

<file path=ppt/theme/theme4.xml><?xml version="1.0" encoding="utf-8"?>
<a:theme xmlns:a="http://schemas.openxmlformats.org/drawingml/2006/main" name="1_Santé Québec - Page éclat">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153E6A9E-1E7D-4F21-9045-D04A067FB124}"/>
    </a:ext>
  </a:extLst>
</a:theme>
</file>

<file path=ppt/theme/theme5.xml><?xml version="1.0" encoding="utf-8"?>
<a:theme xmlns:a="http://schemas.openxmlformats.org/drawingml/2006/main" name="3_Santé Québec - Tabledesmatiere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75D82C38-90D3-416D-A2FF-2DD41A993005}"/>
    </a:ext>
  </a:extLst>
</a:theme>
</file>

<file path=ppt/theme/theme6.xml><?xml version="1.0" encoding="utf-8"?>
<a:theme xmlns:a="http://schemas.openxmlformats.org/drawingml/2006/main" name="Pages_Intérieures_Bande_Bleu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F6030BD3-FDDA-4A48-B0D1-701487E1322D}"/>
    </a:ext>
  </a:extLst>
</a:theme>
</file>

<file path=ppt/theme/theme7.xml><?xml version="1.0" encoding="utf-8"?>
<a:theme xmlns:a="http://schemas.openxmlformats.org/drawingml/2006/main" name="Pages_Interieures_Bande_Menthe">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DA3397D4-D155-4330-8677-7D7721F8BB9C}"/>
    </a:ext>
  </a:extLst>
</a:theme>
</file>

<file path=ppt/theme/theme8.xml><?xml version="1.0" encoding="utf-8"?>
<a:theme xmlns:a="http://schemas.openxmlformats.org/drawingml/2006/main" name="Pages_intérieures_vides">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2D066240-81BD-4E1E-B8E7-3DFEA8DBF323}"/>
    </a:ext>
  </a:extLst>
</a:theme>
</file>

<file path=ppt/theme/theme9.xml><?xml version="1.0" encoding="utf-8"?>
<a:theme xmlns:a="http://schemas.openxmlformats.org/drawingml/2006/main" name="Fermetur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elePPT_SanteQuebec_F.potx" id="{7339F881-2E42-4E95-A525-22F093D01A35}" vid="{DB9A0EA2-081B-4F9E-BB78-79039DFB1C18}"/>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815676516FD44CB740A0665C4578B7" ma:contentTypeVersion="8" ma:contentTypeDescription="Create a new document." ma:contentTypeScope="" ma:versionID="5fd5582d3f15f20a4f2e54353dde56b5">
  <xsd:schema xmlns:xsd="http://www.w3.org/2001/XMLSchema" xmlns:xs="http://www.w3.org/2001/XMLSchema" xmlns:p="http://schemas.microsoft.com/office/2006/metadata/properties" xmlns:ns2="5cb3dd35-a7b7-43f8-8c32-9c79fa6712b2" xmlns:ns3="69452ab6-65d4-44a0-b2d2-dc54dee12e29" targetNamespace="http://schemas.microsoft.com/office/2006/metadata/properties" ma:root="true" ma:fieldsID="d9f088cfd2f55a254c9fa450144083f3" ns2:_="" ns3:_="">
    <xsd:import namespace="5cb3dd35-a7b7-43f8-8c32-9c79fa6712b2"/>
    <xsd:import namespace="69452ab6-65d4-44a0-b2d2-dc54dee12e2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b3dd35-a7b7-43f8-8c32-9c79fa6712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452ab6-65d4-44a0-b2d2-dc54dee12e2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544DA8-B01D-4472-9371-5E9ECDAFF983}">
  <ds:schemaRefs>
    <ds:schemaRef ds:uri="5cb3dd35-a7b7-43f8-8c32-9c79fa6712b2"/>
    <ds:schemaRef ds:uri="69452ab6-65d4-44a0-b2d2-dc54dee12e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D22C6F8-AB48-49F8-8DFA-45B2258552AB}">
  <ds:schemaRefs>
    <ds:schemaRef ds:uri="http://schemas.microsoft.com/sharepoint/v3/contenttype/forms"/>
  </ds:schemaRefs>
</ds:datastoreItem>
</file>

<file path=customXml/itemProps3.xml><?xml version="1.0" encoding="utf-8"?>
<ds:datastoreItem xmlns:ds="http://schemas.openxmlformats.org/officeDocument/2006/customXml" ds:itemID="{F9581DD3-A2D5-417B-84DD-696A21B687E8}">
  <ds:schemaRefs>
    <ds:schemaRef ds:uri="http://www.w3.org/XML/1998/namespace"/>
    <ds:schemaRef ds:uri="http://schemas.openxmlformats.org/package/2006/metadata/core-properties"/>
    <ds:schemaRef ds:uri="http://purl.org/dc/terms/"/>
    <ds:schemaRef ds:uri="http://purl.org/dc/elements/1.1/"/>
    <ds:schemaRef ds:uri="http://schemas.microsoft.com/office/2006/metadata/properties"/>
    <ds:schemaRef ds:uri="http://schemas.microsoft.com/office/2006/documentManagement/types"/>
    <ds:schemaRef ds:uri="http://purl.org/dc/dcmitype/"/>
    <ds:schemaRef ds:uri="5cb3dd35-a7b7-43f8-8c32-9c79fa6712b2"/>
    <ds:schemaRef ds:uri="http://schemas.microsoft.com/office/infopath/2007/PartnerControls"/>
    <ds:schemaRef ds:uri="69452ab6-65d4-44a0-b2d2-dc54dee12e29"/>
  </ds:schemaRefs>
</ds:datastoreItem>
</file>

<file path=docProps/app.xml><?xml version="1.0" encoding="utf-8"?>
<Properties xmlns="http://schemas.openxmlformats.org/officeDocument/2006/extended-properties" xmlns:vt="http://schemas.openxmlformats.org/officeDocument/2006/docPropsVTypes">
  <Template>ModelePPT_SanteQuebecEstrie-CHUS (1)</Template>
  <TotalTime>1</TotalTime>
  <Words>5110</Words>
  <Application>Microsoft Office PowerPoint</Application>
  <PresentationFormat>Affichage à l'écran (16:9)</PresentationFormat>
  <Paragraphs>483</Paragraphs>
  <Slides>53</Slides>
  <Notes>22</Notes>
  <HiddenSlides>0</HiddenSlides>
  <MMClips>0</MMClips>
  <ScaleCrop>false</ScaleCrop>
  <HeadingPairs>
    <vt:vector size="6" baseType="variant">
      <vt:variant>
        <vt:lpstr>Polices utilisées</vt:lpstr>
      </vt:variant>
      <vt:variant>
        <vt:i4>14</vt:i4>
      </vt:variant>
      <vt:variant>
        <vt:lpstr>Thème</vt:lpstr>
      </vt:variant>
      <vt:variant>
        <vt:i4>9</vt:i4>
      </vt:variant>
      <vt:variant>
        <vt:lpstr>Titres des diapositives</vt:lpstr>
      </vt:variant>
      <vt:variant>
        <vt:i4>53</vt:i4>
      </vt:variant>
    </vt:vector>
  </HeadingPairs>
  <TitlesOfParts>
    <vt:vector size="76" baseType="lpstr">
      <vt:lpstr>Courier New</vt:lpstr>
      <vt:lpstr>Franklin Gothic Book</vt:lpstr>
      <vt:lpstr>Calibri</vt:lpstr>
      <vt:lpstr>Segoe UI Light</vt:lpstr>
      <vt:lpstr>Open Sans</vt:lpstr>
      <vt:lpstr>Segoe UI</vt:lpstr>
      <vt:lpstr>Franklin Gothic Medium</vt:lpstr>
      <vt:lpstr>Segoe UI Semibold</vt:lpstr>
      <vt:lpstr>Arial,Sans-Serif</vt:lpstr>
      <vt:lpstr>Courier New,monospace</vt:lpstr>
      <vt:lpstr>Wingdings,sans-serif</vt:lpstr>
      <vt:lpstr>Arial</vt:lpstr>
      <vt:lpstr>Symbol</vt:lpstr>
      <vt:lpstr>Wingdings</vt:lpstr>
      <vt:lpstr>Santé Québec - Couverture foncé</vt:lpstr>
      <vt:lpstr>1_Santé Québec - Couverture blanc</vt:lpstr>
      <vt:lpstr>2_Santé Québec - Sections</vt:lpstr>
      <vt:lpstr>1_Santé Québec - Page éclat</vt:lpstr>
      <vt:lpstr>3_Santé Québec - Tabledesmatieres</vt:lpstr>
      <vt:lpstr>Pages_Intérieures_Bande_Bleue</vt:lpstr>
      <vt:lpstr>Pages_Interieures_Bande_Menthe</vt:lpstr>
      <vt:lpstr>Pages_intérieures_vides</vt:lpstr>
      <vt:lpstr>Fermeture</vt:lpstr>
      <vt:lpstr>Campagne d’immunisation saisonnière 2026-2027</vt:lpstr>
      <vt:lpstr>Objectifs de la présentation</vt:lpstr>
      <vt:lpstr>Formations provinciales</vt:lpstr>
      <vt:lpstr>Vaccination contre l'influenza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Vaccination contre la COVID-19</vt:lpstr>
      <vt:lpstr>Présentation PowerPoint</vt:lpstr>
      <vt:lpstr>Présentation PowerPoint</vt:lpstr>
      <vt:lpstr>Présentation PowerPoint</vt:lpstr>
      <vt:lpstr>Présentation PowerPoint</vt:lpstr>
      <vt:lpstr>Présentation PowerPoint</vt:lpstr>
      <vt:lpstr>Greffe de cellules souches / CAR-T</vt:lpstr>
      <vt:lpstr>Présentation PowerPoint</vt:lpstr>
      <vt:lpstr>Présentation PowerPoint</vt:lpstr>
      <vt:lpstr>Présentation PowerPoint</vt:lpstr>
      <vt:lpstr>Vaccination contre le VRS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Co-Administration</vt:lpstr>
      <vt:lpstr>Présentation PowerPoint</vt:lpstr>
      <vt:lpstr>Présentation PowerPoint</vt:lpstr>
      <vt:lpstr>M.C.I. </vt:lpstr>
      <vt:lpstr>Présentation PowerPoint</vt:lpstr>
      <vt:lpstr>Déclaration des MCI</vt:lpstr>
      <vt:lpstr>Gestion des vaccins </vt:lpstr>
      <vt:lpstr>Présentation PowerPoint</vt:lpstr>
      <vt:lpstr>Sur le site de Santé-Estrie : Professionnels / Ressources pour les professionnels / Outils pour les vaccinateurs / Gestion des vaccins  </vt:lpstr>
      <vt:lpstr>Se référer à la formation ENA (8223) ou sur le site de Santé Estrie pour la procédure d’un BCF. Pour la région de l’Estrie, les procédures de déclaration d’un BCF se retrouvent sur www.santeestrie.qc.ca dans la section Outils pour les vaccinateurs: https://www.santeestrie.qc.ca/professionnels/ressources-pour-les-professionnels/outils-pour-les-vaccinateurs RAPPEL de la procédure : 1. Mettre les vaccins en quarantaine au réfrigérateurs entre 2-8 °C jusqu’à la décision de l’équipe de gestion des vaccins; 2. Bien identifier les vaccins afin qu’ils ne soient pas administrés en attendant la décision de l’Équipe de gestion des vaccins (DSG); 3. Compléter le formulaire de demande d’évaluation de produits immunisants en cas de BCF disponible sur le site de Santé Estrie : 4. Transmettre ce formulaire à l’Équipe régionale de gestion des vaccins (DSG) , par courriel à l’adresse suivante : gestionvaccinsestrie.ciussse-chus@ssss.gouv.qc.ca.   ***Entre 8h30 et 16h30 tous les jours ouvrables : vous pouvez nous rejoindre au (819) 346-1110, poste 57616.   </vt:lpstr>
      <vt:lpstr>IMPORTANT - RAPPEL</vt:lpstr>
      <vt:lpstr>IMPORTANT - RAPPEL</vt:lpstr>
      <vt:lpstr>Les procédures d’emballage et de transport sont disponibles via le lien suivant:  https://www.santeestrie.qc.ca/clients/SanteEstrie/Professionnels/outils-vaccinateurs/5-PROCDC-SPU-001_GPI-Emballage_et_transport_2022-06.pdf</vt:lpstr>
      <vt:lpstr>Présentation PowerPoint</vt:lpstr>
      <vt:lpstr>Présentation PowerPoint</vt:lpstr>
      <vt:lpstr>Saisie vaccinale SI-PMI</vt:lpstr>
      <vt:lpstr>Présentation PowerPoint</vt:lpstr>
      <vt:lpstr>Présentation PowerPoint</vt:lpstr>
      <vt:lpstr>Présentation PowerPoint</vt:lpstr>
      <vt:lpstr>Présentation PowerPoint</vt:lpstr>
      <vt:lpstr>Présentation PowerPoint</vt:lpstr>
      <vt:lpstr>Présentation PowerPoint</vt:lpstr>
    </vt:vector>
  </TitlesOfParts>
  <Manager>Sante Quebec</Manager>
  <Company>Ministere de la Sante et des Services Sociaux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Julie Laflamme (CIUSSSE-CHUS)</dc:creator>
  <cp:keywords>Modele</cp:keywords>
  <cp:lastModifiedBy>Josée Gagné S-inf (CIUSSSE-CHUS)</cp:lastModifiedBy>
  <cp:revision>4</cp:revision>
  <dcterms:created xsi:type="dcterms:W3CDTF">2026-08-26T20:33:33Z</dcterms:created>
  <dcterms:modified xsi:type="dcterms:W3CDTF">2026-09-30T12:16:43Z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7d8d5d-78e2-4a62-9fcd-016eb5e4c57c_Enabled">
    <vt:lpwstr>true</vt:lpwstr>
  </property>
  <property fmtid="{D5CDD505-2E9C-101B-9397-08002B2CF9AE}" pid="3" name="MSIP_Label_6a7d8d5d-78e2-4a62-9fcd-016eb5e4c57c_SetDate">
    <vt:lpwstr>2025-01-23T15:34:31Z</vt:lpwstr>
  </property>
  <property fmtid="{D5CDD505-2E9C-101B-9397-08002B2CF9AE}" pid="4" name="MSIP_Label_6a7d8d5d-78e2-4a62-9fcd-016eb5e4c57c_Method">
    <vt:lpwstr>Standard</vt:lpwstr>
  </property>
  <property fmtid="{D5CDD505-2E9C-101B-9397-08002B2CF9AE}" pid="5" name="MSIP_Label_6a7d8d5d-78e2-4a62-9fcd-016eb5e4c57c_Name">
    <vt:lpwstr>Général</vt:lpwstr>
  </property>
  <property fmtid="{D5CDD505-2E9C-101B-9397-08002B2CF9AE}" pid="6" name="MSIP_Label_6a7d8d5d-78e2-4a62-9fcd-016eb5e4c57c_SiteId">
    <vt:lpwstr>06e1fe28-5f8b-4075-bf6c-ae24be1a7992</vt:lpwstr>
  </property>
  <property fmtid="{D5CDD505-2E9C-101B-9397-08002B2CF9AE}" pid="7" name="MSIP_Label_6a7d8d5d-78e2-4a62-9fcd-016eb5e4c57c_ActionId">
    <vt:lpwstr>c3065e55-df78-43a2-a763-8baffbce5696</vt:lpwstr>
  </property>
  <property fmtid="{D5CDD505-2E9C-101B-9397-08002B2CF9AE}" pid="8" name="MSIP_Label_6a7d8d5d-78e2-4a62-9fcd-016eb5e4c57c_ContentBits">
    <vt:lpwstr>0</vt:lpwstr>
  </property>
  <property fmtid="{D5CDD505-2E9C-101B-9397-08002B2CF9AE}" pid="9" name="ContentTypeId">
    <vt:lpwstr>0x01010072815676516FD44CB740A0665C4578B7</vt:lpwstr>
  </property>
  <property fmtid="{D5CDD505-2E9C-101B-9397-08002B2CF9AE}" pid="10" name="MediaServiceImageTags">
    <vt:lpwstr/>
  </property>
  <property fmtid="{D5CDD505-2E9C-101B-9397-08002B2CF9AE}" pid="11" name="Order">
    <vt:r8>562000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